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4"/>
  </p:notesMasterIdLst>
  <p:sldIdLst>
    <p:sldId id="309" r:id="rId2"/>
    <p:sldId id="308" r:id="rId3"/>
    <p:sldId id="380" r:id="rId4"/>
    <p:sldId id="381" r:id="rId5"/>
    <p:sldId id="349" r:id="rId6"/>
    <p:sldId id="315" r:id="rId7"/>
    <p:sldId id="350" r:id="rId8"/>
    <p:sldId id="351" r:id="rId9"/>
    <p:sldId id="352" r:id="rId10"/>
    <p:sldId id="353" r:id="rId11"/>
    <p:sldId id="359" r:id="rId12"/>
    <p:sldId id="360" r:id="rId13"/>
    <p:sldId id="348" r:id="rId14"/>
    <p:sldId id="354" r:id="rId15"/>
    <p:sldId id="355" r:id="rId16"/>
    <p:sldId id="356" r:id="rId17"/>
    <p:sldId id="357" r:id="rId18"/>
    <p:sldId id="358" r:id="rId19"/>
    <p:sldId id="362" r:id="rId20"/>
    <p:sldId id="361" r:id="rId21"/>
    <p:sldId id="363" r:id="rId22"/>
    <p:sldId id="364" r:id="rId23"/>
    <p:sldId id="365" r:id="rId24"/>
    <p:sldId id="366" r:id="rId25"/>
    <p:sldId id="367" r:id="rId26"/>
    <p:sldId id="368" r:id="rId27"/>
    <p:sldId id="369" r:id="rId28"/>
    <p:sldId id="370" r:id="rId29"/>
    <p:sldId id="321" r:id="rId30"/>
    <p:sldId id="372" r:id="rId31"/>
    <p:sldId id="371" r:id="rId32"/>
    <p:sldId id="347" r:id="rId33"/>
    <p:sldId id="373" r:id="rId34"/>
    <p:sldId id="323" r:id="rId35"/>
    <p:sldId id="342" r:id="rId36"/>
    <p:sldId id="324" r:id="rId37"/>
    <p:sldId id="343" r:id="rId38"/>
    <p:sldId id="375" r:id="rId39"/>
    <p:sldId id="344" r:id="rId40"/>
    <p:sldId id="376" r:id="rId41"/>
    <p:sldId id="374" r:id="rId42"/>
    <p:sldId id="377" r:id="rId43"/>
    <p:sldId id="331" r:id="rId44"/>
    <p:sldId id="339" r:id="rId45"/>
    <p:sldId id="338" r:id="rId46"/>
    <p:sldId id="333" r:id="rId47"/>
    <p:sldId id="337" r:id="rId48"/>
    <p:sldId id="341" r:id="rId49"/>
    <p:sldId id="336" r:id="rId50"/>
    <p:sldId id="332" r:id="rId51"/>
    <p:sldId id="378" r:id="rId52"/>
    <p:sldId id="382"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34"/>
    <a:srgbClr val="006837"/>
    <a:srgbClr val="FEBE10"/>
    <a:srgbClr val="264F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sorterViewPr>
    <p:cViewPr>
      <p:scale>
        <a:sx n="100" d="100"/>
        <a:sy n="100" d="100"/>
      </p:scale>
      <p:origin x="0" y="-295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Miller" userId="f1c38ff0-6356-4922-816d-79eeb4a7355e" providerId="ADAL" clId="{72C2CC6C-19F4-4A8E-9774-C6BD2742E9FD}"/>
    <pc:docChg chg="undo custSel addSld delSld modSld">
      <pc:chgData name="Jessica Miller" userId="f1c38ff0-6356-4922-816d-79eeb4a7355e" providerId="ADAL" clId="{72C2CC6C-19F4-4A8E-9774-C6BD2742E9FD}" dt="2026-05-29T21:17:50.618" v="42" actId="14100"/>
      <pc:docMkLst>
        <pc:docMk/>
      </pc:docMkLst>
      <pc:sldChg chg="del">
        <pc:chgData name="Jessica Miller" userId="f1c38ff0-6356-4922-816d-79eeb4a7355e" providerId="ADAL" clId="{72C2CC6C-19F4-4A8E-9774-C6BD2742E9FD}" dt="2026-05-29T21:06:03.216" v="0" actId="47"/>
        <pc:sldMkLst>
          <pc:docMk/>
          <pc:sldMk cId="3803986277" sldId="379"/>
        </pc:sldMkLst>
      </pc:sldChg>
      <pc:sldChg chg="addSp delSp modSp new mod">
        <pc:chgData name="Jessica Miller" userId="f1c38ff0-6356-4922-816d-79eeb4a7355e" providerId="ADAL" clId="{72C2CC6C-19F4-4A8E-9774-C6BD2742E9FD}" dt="2026-05-29T21:17:50.618" v="42" actId="14100"/>
        <pc:sldMkLst>
          <pc:docMk/>
          <pc:sldMk cId="1114694338" sldId="382"/>
        </pc:sldMkLst>
        <pc:spChg chg="mod">
          <ac:chgData name="Jessica Miller" userId="f1c38ff0-6356-4922-816d-79eeb4a7355e" providerId="ADAL" clId="{72C2CC6C-19F4-4A8E-9774-C6BD2742E9FD}" dt="2026-05-29T21:07:57.254" v="30" actId="122"/>
          <ac:spMkLst>
            <pc:docMk/>
            <pc:sldMk cId="1114694338" sldId="382"/>
            <ac:spMk id="2" creationId="{C942D92E-8D58-6C98-3F70-937B670D162F}"/>
          </ac:spMkLst>
        </pc:spChg>
        <pc:spChg chg="del">
          <ac:chgData name="Jessica Miller" userId="f1c38ff0-6356-4922-816d-79eeb4a7355e" providerId="ADAL" clId="{72C2CC6C-19F4-4A8E-9774-C6BD2742E9FD}" dt="2026-05-29T21:09:16.578" v="32"/>
          <ac:spMkLst>
            <pc:docMk/>
            <pc:sldMk cId="1114694338" sldId="382"/>
            <ac:spMk id="3" creationId="{E629B9B8-1674-16C5-EE1A-0D07E6199FB8}"/>
          </ac:spMkLst>
        </pc:spChg>
        <pc:spChg chg="add del mod">
          <ac:chgData name="Jessica Miller" userId="f1c38ff0-6356-4922-816d-79eeb4a7355e" providerId="ADAL" clId="{72C2CC6C-19F4-4A8E-9774-C6BD2742E9FD}" dt="2026-05-29T21:17:44.391" v="40"/>
          <ac:spMkLst>
            <pc:docMk/>
            <pc:sldMk cId="1114694338" sldId="382"/>
            <ac:spMk id="4" creationId="{37E1D55D-C6CC-B490-8DE0-F21DECD4B9B7}"/>
          </ac:spMkLst>
        </pc:spChg>
        <pc:spChg chg="add del">
          <ac:chgData name="Jessica Miller" userId="f1c38ff0-6356-4922-816d-79eeb4a7355e" providerId="ADAL" clId="{72C2CC6C-19F4-4A8E-9774-C6BD2742E9FD}" dt="2026-05-29T21:17:42.091" v="38" actId="22"/>
          <ac:spMkLst>
            <pc:docMk/>
            <pc:sldMk cId="1114694338" sldId="382"/>
            <ac:spMk id="7" creationId="{46FD6A5F-7A32-E0E4-44F6-A68C2EF397CF}"/>
          </ac:spMkLst>
        </pc:spChg>
        <pc:picChg chg="add del mod ord">
          <ac:chgData name="Jessica Miller" userId="f1c38ff0-6356-4922-816d-79eeb4a7355e" providerId="ADAL" clId="{72C2CC6C-19F4-4A8E-9774-C6BD2742E9FD}" dt="2026-05-29T21:17:38.455" v="36" actId="478"/>
          <ac:picMkLst>
            <pc:docMk/>
            <pc:sldMk cId="1114694338" sldId="382"/>
            <ac:picMk id="5" creationId="{60D0A33F-AE8A-CE97-B991-083F1B764C04}"/>
          </ac:picMkLst>
        </pc:picChg>
        <pc:picChg chg="add mod ord">
          <ac:chgData name="Jessica Miller" userId="f1c38ff0-6356-4922-816d-79eeb4a7355e" providerId="ADAL" clId="{72C2CC6C-19F4-4A8E-9774-C6BD2742E9FD}" dt="2026-05-29T21:17:50.618" v="42" actId="14100"/>
          <ac:picMkLst>
            <pc:docMk/>
            <pc:sldMk cId="1114694338" sldId="382"/>
            <ac:picMk id="9" creationId="{EE44FFB1-C9CF-EC80-EF74-9652E75CAF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02D2D6A-DDBC-451A-B022-9C440B366B9F}" type="datetimeFigureOut">
              <a:rPr lang="en-US" smtClean="0"/>
              <a:t>5/29/2026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3D96537-285E-4EDF-861B-B952F70347A8}" type="slidenum">
              <a:rPr lang="en-US" smtClean="0"/>
              <a:t>‹#›</a:t>
            </a:fld>
            <a:endParaRPr lang="en-US"/>
          </a:p>
        </p:txBody>
      </p:sp>
    </p:spTree>
    <p:extLst>
      <p:ext uri="{BB962C8B-B14F-4D97-AF65-F5344CB8AC3E}">
        <p14:creationId xmlns:p14="http://schemas.microsoft.com/office/powerpoint/2010/main" val="818840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07D15F-02D7-43A6-B630-3CD42881E951}" type="slidenum">
              <a:rPr lang="en-US" smtClean="0"/>
              <a:t>1</a:t>
            </a:fld>
            <a:endParaRPr lang="en-US"/>
          </a:p>
        </p:txBody>
      </p:sp>
    </p:spTree>
    <p:extLst>
      <p:ext uri="{BB962C8B-B14F-4D97-AF65-F5344CB8AC3E}">
        <p14:creationId xmlns:p14="http://schemas.microsoft.com/office/powerpoint/2010/main" val="224660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B8B8-82B2-44AE-B44A-477C2CCA3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AD517-C383-531C-5492-D38C0E09E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308C6-DD6A-BD2F-1C65-B0F9896DA1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91E0E9-6718-715C-A959-DA09FC883B70}"/>
              </a:ext>
            </a:extLst>
          </p:cNvPr>
          <p:cNvSpPr>
            <a:spLocks noGrp="1"/>
          </p:cNvSpPr>
          <p:nvPr>
            <p:ph type="sldNum" sz="quarter" idx="10"/>
          </p:nvPr>
        </p:nvSpPr>
        <p:spPr/>
        <p:txBody>
          <a:bodyPr/>
          <a:lstStyle/>
          <a:p>
            <a:fld id="{6707D15F-02D7-43A6-B630-3CD42881E951}" type="slidenum">
              <a:rPr lang="en-US" smtClean="0"/>
              <a:t>12</a:t>
            </a:fld>
            <a:endParaRPr lang="en-US"/>
          </a:p>
        </p:txBody>
      </p:sp>
    </p:spTree>
    <p:extLst>
      <p:ext uri="{BB962C8B-B14F-4D97-AF65-F5344CB8AC3E}">
        <p14:creationId xmlns:p14="http://schemas.microsoft.com/office/powerpoint/2010/main" val="368867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4594F-A846-E63C-4875-EC66C3D8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9F51A-F1CB-68A3-BA8A-FF892FAF4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F54B9-1532-EA34-164F-24C7070962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712820-D3A2-7358-2757-C1AF7E51A4B5}"/>
              </a:ext>
            </a:extLst>
          </p:cNvPr>
          <p:cNvSpPr>
            <a:spLocks noGrp="1"/>
          </p:cNvSpPr>
          <p:nvPr>
            <p:ph type="sldNum" sz="quarter" idx="10"/>
          </p:nvPr>
        </p:nvSpPr>
        <p:spPr/>
        <p:txBody>
          <a:bodyPr/>
          <a:lstStyle/>
          <a:p>
            <a:fld id="{6707D15F-02D7-43A6-B630-3CD42881E951}" type="slidenum">
              <a:rPr lang="en-US" smtClean="0"/>
              <a:t>13</a:t>
            </a:fld>
            <a:endParaRPr lang="en-US"/>
          </a:p>
        </p:txBody>
      </p:sp>
    </p:spTree>
    <p:extLst>
      <p:ext uri="{BB962C8B-B14F-4D97-AF65-F5344CB8AC3E}">
        <p14:creationId xmlns:p14="http://schemas.microsoft.com/office/powerpoint/2010/main" val="3150904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95D04-4B51-1507-18EF-73562E134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7B218-C803-8CCF-CCE0-F61CD7B0D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F58F6-395E-39DB-58C5-8EE99DE868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D6C387-C2ED-111D-5139-CD138D2125AB}"/>
              </a:ext>
            </a:extLst>
          </p:cNvPr>
          <p:cNvSpPr>
            <a:spLocks noGrp="1"/>
          </p:cNvSpPr>
          <p:nvPr>
            <p:ph type="sldNum" sz="quarter" idx="10"/>
          </p:nvPr>
        </p:nvSpPr>
        <p:spPr/>
        <p:txBody>
          <a:bodyPr/>
          <a:lstStyle/>
          <a:p>
            <a:fld id="{6707D15F-02D7-43A6-B630-3CD42881E951}" type="slidenum">
              <a:rPr lang="en-US" smtClean="0"/>
              <a:t>14</a:t>
            </a:fld>
            <a:endParaRPr lang="en-US"/>
          </a:p>
        </p:txBody>
      </p:sp>
    </p:spTree>
    <p:extLst>
      <p:ext uri="{BB962C8B-B14F-4D97-AF65-F5344CB8AC3E}">
        <p14:creationId xmlns:p14="http://schemas.microsoft.com/office/powerpoint/2010/main" val="1969012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102-7D08-1786-F720-77B223F43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F7BC1-8B9B-DE14-B9AB-4AEAA9649C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D7311-5338-5A5D-6765-A97F817E25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4B6880-5B04-F139-F1E4-E2B697533520}"/>
              </a:ext>
            </a:extLst>
          </p:cNvPr>
          <p:cNvSpPr>
            <a:spLocks noGrp="1"/>
          </p:cNvSpPr>
          <p:nvPr>
            <p:ph type="sldNum" sz="quarter" idx="10"/>
          </p:nvPr>
        </p:nvSpPr>
        <p:spPr/>
        <p:txBody>
          <a:bodyPr/>
          <a:lstStyle/>
          <a:p>
            <a:fld id="{6707D15F-02D7-43A6-B630-3CD42881E951}" type="slidenum">
              <a:rPr lang="en-US" smtClean="0"/>
              <a:t>15</a:t>
            </a:fld>
            <a:endParaRPr lang="en-US"/>
          </a:p>
        </p:txBody>
      </p:sp>
    </p:spTree>
    <p:extLst>
      <p:ext uri="{BB962C8B-B14F-4D97-AF65-F5344CB8AC3E}">
        <p14:creationId xmlns:p14="http://schemas.microsoft.com/office/powerpoint/2010/main" val="32525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C8E93-3BC3-CDE6-0865-E0EA4C806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D18AA-C474-E3C3-D3D8-0CB1CC6B8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4BDAC-1B2C-F5CF-9353-EF385C65D2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378C24-A55A-933C-38D8-1BCA89499245}"/>
              </a:ext>
            </a:extLst>
          </p:cNvPr>
          <p:cNvSpPr>
            <a:spLocks noGrp="1"/>
          </p:cNvSpPr>
          <p:nvPr>
            <p:ph type="sldNum" sz="quarter" idx="10"/>
          </p:nvPr>
        </p:nvSpPr>
        <p:spPr/>
        <p:txBody>
          <a:bodyPr/>
          <a:lstStyle/>
          <a:p>
            <a:fld id="{6707D15F-02D7-43A6-B630-3CD42881E951}" type="slidenum">
              <a:rPr lang="en-US" smtClean="0"/>
              <a:t>16</a:t>
            </a:fld>
            <a:endParaRPr lang="en-US"/>
          </a:p>
        </p:txBody>
      </p:sp>
    </p:spTree>
    <p:extLst>
      <p:ext uri="{BB962C8B-B14F-4D97-AF65-F5344CB8AC3E}">
        <p14:creationId xmlns:p14="http://schemas.microsoft.com/office/powerpoint/2010/main" val="413556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14B8-28D7-FBCB-83D5-4DE7E6342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A29D7-E981-99A5-99CA-ACA64CAFA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1929B-A29F-2E6B-8E41-E9D5F85DB1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CADDFF-CFA9-CD3E-D25A-BA815DFE2514}"/>
              </a:ext>
            </a:extLst>
          </p:cNvPr>
          <p:cNvSpPr>
            <a:spLocks noGrp="1"/>
          </p:cNvSpPr>
          <p:nvPr>
            <p:ph type="sldNum" sz="quarter" idx="10"/>
          </p:nvPr>
        </p:nvSpPr>
        <p:spPr/>
        <p:txBody>
          <a:bodyPr/>
          <a:lstStyle/>
          <a:p>
            <a:fld id="{6707D15F-02D7-43A6-B630-3CD42881E951}" type="slidenum">
              <a:rPr lang="en-US" smtClean="0"/>
              <a:t>17</a:t>
            </a:fld>
            <a:endParaRPr lang="en-US"/>
          </a:p>
        </p:txBody>
      </p:sp>
    </p:spTree>
    <p:extLst>
      <p:ext uri="{BB962C8B-B14F-4D97-AF65-F5344CB8AC3E}">
        <p14:creationId xmlns:p14="http://schemas.microsoft.com/office/powerpoint/2010/main" val="1768755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D6BBC-F7CD-45C1-431B-AE53FBD5D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8F7FE-C490-AFC7-1C3E-AF4204F3B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57941-66B9-6CA0-A609-633F33A3BC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1D0D62-192A-4D74-BC4D-F5F6D6F6C42E}"/>
              </a:ext>
            </a:extLst>
          </p:cNvPr>
          <p:cNvSpPr>
            <a:spLocks noGrp="1"/>
          </p:cNvSpPr>
          <p:nvPr>
            <p:ph type="sldNum" sz="quarter" idx="10"/>
          </p:nvPr>
        </p:nvSpPr>
        <p:spPr/>
        <p:txBody>
          <a:bodyPr/>
          <a:lstStyle/>
          <a:p>
            <a:fld id="{6707D15F-02D7-43A6-B630-3CD42881E951}" type="slidenum">
              <a:rPr lang="en-US" smtClean="0"/>
              <a:t>18</a:t>
            </a:fld>
            <a:endParaRPr lang="en-US"/>
          </a:p>
        </p:txBody>
      </p:sp>
    </p:spTree>
    <p:extLst>
      <p:ext uri="{BB962C8B-B14F-4D97-AF65-F5344CB8AC3E}">
        <p14:creationId xmlns:p14="http://schemas.microsoft.com/office/powerpoint/2010/main" val="926473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CE30-558E-C497-8425-E4BFF4F19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D11B8-E6BA-CE09-F921-824839931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C7F1-1338-CAE1-C945-811C37C3A7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E563FA-EB82-7DC2-4FDD-3AEB731792CD}"/>
              </a:ext>
            </a:extLst>
          </p:cNvPr>
          <p:cNvSpPr>
            <a:spLocks noGrp="1"/>
          </p:cNvSpPr>
          <p:nvPr>
            <p:ph type="sldNum" sz="quarter" idx="10"/>
          </p:nvPr>
        </p:nvSpPr>
        <p:spPr/>
        <p:txBody>
          <a:bodyPr/>
          <a:lstStyle/>
          <a:p>
            <a:fld id="{6707D15F-02D7-43A6-B630-3CD42881E951}" type="slidenum">
              <a:rPr lang="en-US" smtClean="0"/>
              <a:t>19</a:t>
            </a:fld>
            <a:endParaRPr lang="en-US"/>
          </a:p>
        </p:txBody>
      </p:sp>
    </p:spTree>
    <p:extLst>
      <p:ext uri="{BB962C8B-B14F-4D97-AF65-F5344CB8AC3E}">
        <p14:creationId xmlns:p14="http://schemas.microsoft.com/office/powerpoint/2010/main" val="51813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724-89C9-3AE5-0620-AB0215D31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F53A9-A018-0F8F-1194-79DEAF5869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6718E-22BF-19E7-3C47-E8335DE0A9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2BCB6F-D201-2906-0423-D57C511C1A50}"/>
              </a:ext>
            </a:extLst>
          </p:cNvPr>
          <p:cNvSpPr>
            <a:spLocks noGrp="1"/>
          </p:cNvSpPr>
          <p:nvPr>
            <p:ph type="sldNum" sz="quarter" idx="10"/>
          </p:nvPr>
        </p:nvSpPr>
        <p:spPr/>
        <p:txBody>
          <a:bodyPr/>
          <a:lstStyle/>
          <a:p>
            <a:fld id="{6707D15F-02D7-43A6-B630-3CD42881E951}" type="slidenum">
              <a:rPr lang="en-US" smtClean="0"/>
              <a:t>20</a:t>
            </a:fld>
            <a:endParaRPr lang="en-US"/>
          </a:p>
        </p:txBody>
      </p:sp>
    </p:spTree>
    <p:extLst>
      <p:ext uri="{BB962C8B-B14F-4D97-AF65-F5344CB8AC3E}">
        <p14:creationId xmlns:p14="http://schemas.microsoft.com/office/powerpoint/2010/main" val="95972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71A28-313A-D1BE-278A-90673BE9E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8061A-809B-3889-DFC0-18A29A1AF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20553-6C23-D2B2-44E3-22C7F141D6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FBEC94-E9D8-3BE5-A315-6F4D670202C8}"/>
              </a:ext>
            </a:extLst>
          </p:cNvPr>
          <p:cNvSpPr>
            <a:spLocks noGrp="1"/>
          </p:cNvSpPr>
          <p:nvPr>
            <p:ph type="sldNum" sz="quarter" idx="10"/>
          </p:nvPr>
        </p:nvSpPr>
        <p:spPr/>
        <p:txBody>
          <a:bodyPr/>
          <a:lstStyle/>
          <a:p>
            <a:fld id="{6707D15F-02D7-43A6-B630-3CD42881E951}" type="slidenum">
              <a:rPr lang="en-US" smtClean="0"/>
              <a:t>21</a:t>
            </a:fld>
            <a:endParaRPr lang="en-US"/>
          </a:p>
        </p:txBody>
      </p:sp>
    </p:spTree>
    <p:extLst>
      <p:ext uri="{BB962C8B-B14F-4D97-AF65-F5344CB8AC3E}">
        <p14:creationId xmlns:p14="http://schemas.microsoft.com/office/powerpoint/2010/main" val="201520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8814" indent="-288005" eaLnBrk="0" hangingPunct="0">
              <a:spcBef>
                <a:spcPct val="30000"/>
              </a:spcBef>
              <a:defRPr sz="1200">
                <a:solidFill>
                  <a:schemeClr val="tx1"/>
                </a:solidFill>
                <a:latin typeface="Calibri" pitchFamily="34" charset="0"/>
              </a:defRPr>
            </a:lvl2pPr>
            <a:lvl3pPr marL="1152021" indent="-230404" eaLnBrk="0" hangingPunct="0">
              <a:spcBef>
                <a:spcPct val="30000"/>
              </a:spcBef>
              <a:defRPr sz="1200">
                <a:solidFill>
                  <a:schemeClr val="tx1"/>
                </a:solidFill>
                <a:latin typeface="Calibri" pitchFamily="34" charset="0"/>
              </a:defRPr>
            </a:lvl3pPr>
            <a:lvl4pPr marL="1612830" indent="-230404" eaLnBrk="0" hangingPunct="0">
              <a:spcBef>
                <a:spcPct val="30000"/>
              </a:spcBef>
              <a:defRPr sz="1200">
                <a:solidFill>
                  <a:schemeClr val="tx1"/>
                </a:solidFill>
                <a:latin typeface="Calibri" pitchFamily="34" charset="0"/>
              </a:defRPr>
            </a:lvl4pPr>
            <a:lvl5pPr marL="2073639" indent="-230404" eaLnBrk="0" hangingPunct="0">
              <a:spcBef>
                <a:spcPct val="30000"/>
              </a:spcBef>
              <a:defRPr sz="1200">
                <a:solidFill>
                  <a:schemeClr val="tx1"/>
                </a:solidFill>
                <a:latin typeface="Calibri" pitchFamily="34" charset="0"/>
              </a:defRPr>
            </a:lvl5pPr>
            <a:lvl6pPr marL="2534448" indent="-230404" eaLnBrk="0" fontAlgn="base" hangingPunct="0">
              <a:spcBef>
                <a:spcPct val="30000"/>
              </a:spcBef>
              <a:spcAft>
                <a:spcPct val="0"/>
              </a:spcAft>
              <a:defRPr sz="1200">
                <a:solidFill>
                  <a:schemeClr val="tx1"/>
                </a:solidFill>
                <a:latin typeface="Calibri" pitchFamily="34" charset="0"/>
              </a:defRPr>
            </a:lvl6pPr>
            <a:lvl7pPr marL="2995256" indent="-230404" eaLnBrk="0" fontAlgn="base" hangingPunct="0">
              <a:spcBef>
                <a:spcPct val="30000"/>
              </a:spcBef>
              <a:spcAft>
                <a:spcPct val="0"/>
              </a:spcAft>
              <a:defRPr sz="1200">
                <a:solidFill>
                  <a:schemeClr val="tx1"/>
                </a:solidFill>
                <a:latin typeface="Calibri" pitchFamily="34" charset="0"/>
              </a:defRPr>
            </a:lvl7pPr>
            <a:lvl8pPr marL="3456065" indent="-230404" eaLnBrk="0" fontAlgn="base" hangingPunct="0">
              <a:spcBef>
                <a:spcPct val="30000"/>
              </a:spcBef>
              <a:spcAft>
                <a:spcPct val="0"/>
              </a:spcAft>
              <a:defRPr sz="1200">
                <a:solidFill>
                  <a:schemeClr val="tx1"/>
                </a:solidFill>
                <a:latin typeface="Calibri" pitchFamily="34" charset="0"/>
              </a:defRPr>
            </a:lvl8pPr>
            <a:lvl9pPr marL="3916873" indent="-23040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D184AEC-3D1F-489D-B369-CBE1A99B637D}" type="slidenum">
              <a:rPr lang="en-US" altLang="en-US" smtClean="0">
                <a:latin typeface="Century Gothic" pitchFamily="34" charset="0"/>
              </a:rPr>
              <a:pPr eaLnBrk="1" hangingPunct="1">
                <a:spcBef>
                  <a:spcPct val="0"/>
                </a:spcBef>
              </a:pPr>
              <a:t>2</a:t>
            </a:fld>
            <a:endParaRPr lang="en-US" altLang="en-US">
              <a:latin typeface="Century Gothic" pitchFamily="34" charset="0"/>
            </a:endParaRPr>
          </a:p>
        </p:txBody>
      </p:sp>
    </p:spTree>
    <p:extLst>
      <p:ext uri="{BB962C8B-B14F-4D97-AF65-F5344CB8AC3E}">
        <p14:creationId xmlns:p14="http://schemas.microsoft.com/office/powerpoint/2010/main" val="98615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1EE38-28F6-9EF5-6CDF-8B8444011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5E5AB-B29C-DE05-C15E-4F4F68E87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52940-36F0-BB97-1B2F-86A499F9AB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CBD15B-038A-5EB3-26F0-4049C63FC277}"/>
              </a:ext>
            </a:extLst>
          </p:cNvPr>
          <p:cNvSpPr>
            <a:spLocks noGrp="1"/>
          </p:cNvSpPr>
          <p:nvPr>
            <p:ph type="sldNum" sz="quarter" idx="10"/>
          </p:nvPr>
        </p:nvSpPr>
        <p:spPr/>
        <p:txBody>
          <a:bodyPr/>
          <a:lstStyle/>
          <a:p>
            <a:fld id="{6707D15F-02D7-43A6-B630-3CD42881E951}" type="slidenum">
              <a:rPr lang="en-US" smtClean="0"/>
              <a:t>22</a:t>
            </a:fld>
            <a:endParaRPr lang="en-US"/>
          </a:p>
        </p:txBody>
      </p:sp>
    </p:spTree>
    <p:extLst>
      <p:ext uri="{BB962C8B-B14F-4D97-AF65-F5344CB8AC3E}">
        <p14:creationId xmlns:p14="http://schemas.microsoft.com/office/powerpoint/2010/main" val="3971521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98A0-0B23-973C-EA04-F0E6DC601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2E920-0390-8B46-41A3-356299270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DABB8-FD7A-3AED-D156-6C12BA3441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A15A5E-9A2F-F424-604E-CA66A1CCEDC5}"/>
              </a:ext>
            </a:extLst>
          </p:cNvPr>
          <p:cNvSpPr>
            <a:spLocks noGrp="1"/>
          </p:cNvSpPr>
          <p:nvPr>
            <p:ph type="sldNum" sz="quarter" idx="10"/>
          </p:nvPr>
        </p:nvSpPr>
        <p:spPr/>
        <p:txBody>
          <a:bodyPr/>
          <a:lstStyle/>
          <a:p>
            <a:fld id="{6707D15F-02D7-43A6-B630-3CD42881E951}" type="slidenum">
              <a:rPr lang="en-US" smtClean="0"/>
              <a:t>23</a:t>
            </a:fld>
            <a:endParaRPr lang="en-US"/>
          </a:p>
        </p:txBody>
      </p:sp>
    </p:spTree>
    <p:extLst>
      <p:ext uri="{BB962C8B-B14F-4D97-AF65-F5344CB8AC3E}">
        <p14:creationId xmlns:p14="http://schemas.microsoft.com/office/powerpoint/2010/main" val="3302203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D5244-3A4F-65CE-A09C-15BF49B52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F1DF8-1B86-1EFA-3B72-C4F5C7BA2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952405-F2E0-8134-9B12-6D0E01CC0C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5F4F6C-7C86-C668-D158-4C815E279BF7}"/>
              </a:ext>
            </a:extLst>
          </p:cNvPr>
          <p:cNvSpPr>
            <a:spLocks noGrp="1"/>
          </p:cNvSpPr>
          <p:nvPr>
            <p:ph type="sldNum" sz="quarter" idx="10"/>
          </p:nvPr>
        </p:nvSpPr>
        <p:spPr/>
        <p:txBody>
          <a:bodyPr/>
          <a:lstStyle/>
          <a:p>
            <a:fld id="{6707D15F-02D7-43A6-B630-3CD42881E951}" type="slidenum">
              <a:rPr lang="en-US" smtClean="0"/>
              <a:t>24</a:t>
            </a:fld>
            <a:endParaRPr lang="en-US"/>
          </a:p>
        </p:txBody>
      </p:sp>
    </p:spTree>
    <p:extLst>
      <p:ext uri="{BB962C8B-B14F-4D97-AF65-F5344CB8AC3E}">
        <p14:creationId xmlns:p14="http://schemas.microsoft.com/office/powerpoint/2010/main" val="384231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2CD02-D515-89E7-44B5-FE5C2A522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A308F-D56C-227A-A328-E36ADB62E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DA2F0-1511-E7CB-AED6-5DB425F0A8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E3A867-74F8-EA46-3942-5743CAC6F33A}"/>
              </a:ext>
            </a:extLst>
          </p:cNvPr>
          <p:cNvSpPr>
            <a:spLocks noGrp="1"/>
          </p:cNvSpPr>
          <p:nvPr>
            <p:ph type="sldNum" sz="quarter" idx="10"/>
          </p:nvPr>
        </p:nvSpPr>
        <p:spPr/>
        <p:txBody>
          <a:bodyPr/>
          <a:lstStyle/>
          <a:p>
            <a:fld id="{6707D15F-02D7-43A6-B630-3CD42881E951}" type="slidenum">
              <a:rPr lang="en-US" smtClean="0"/>
              <a:t>25</a:t>
            </a:fld>
            <a:endParaRPr lang="en-US"/>
          </a:p>
        </p:txBody>
      </p:sp>
    </p:spTree>
    <p:extLst>
      <p:ext uri="{BB962C8B-B14F-4D97-AF65-F5344CB8AC3E}">
        <p14:creationId xmlns:p14="http://schemas.microsoft.com/office/powerpoint/2010/main" val="171661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7F562-C878-908C-5122-056A8F4A5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DBC46-781C-A0BB-69B4-79628043B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A9FEC-A133-50F4-59BA-40195381CC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95F079-0607-0E34-5607-245E7E0569E3}"/>
              </a:ext>
            </a:extLst>
          </p:cNvPr>
          <p:cNvSpPr>
            <a:spLocks noGrp="1"/>
          </p:cNvSpPr>
          <p:nvPr>
            <p:ph type="sldNum" sz="quarter" idx="10"/>
          </p:nvPr>
        </p:nvSpPr>
        <p:spPr/>
        <p:txBody>
          <a:bodyPr/>
          <a:lstStyle/>
          <a:p>
            <a:fld id="{6707D15F-02D7-43A6-B630-3CD42881E951}" type="slidenum">
              <a:rPr lang="en-US" smtClean="0"/>
              <a:t>26</a:t>
            </a:fld>
            <a:endParaRPr lang="en-US"/>
          </a:p>
        </p:txBody>
      </p:sp>
    </p:spTree>
    <p:extLst>
      <p:ext uri="{BB962C8B-B14F-4D97-AF65-F5344CB8AC3E}">
        <p14:creationId xmlns:p14="http://schemas.microsoft.com/office/powerpoint/2010/main" val="895144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BA12-B630-94DD-22AC-37F302673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91C91-CDB4-58A0-EA2F-942EB0E95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D4271-F102-35B4-42C9-F7ED5037E0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68FDC7-20B0-BD92-A2FF-C8EF94A66735}"/>
              </a:ext>
            </a:extLst>
          </p:cNvPr>
          <p:cNvSpPr>
            <a:spLocks noGrp="1"/>
          </p:cNvSpPr>
          <p:nvPr>
            <p:ph type="sldNum" sz="quarter" idx="10"/>
          </p:nvPr>
        </p:nvSpPr>
        <p:spPr/>
        <p:txBody>
          <a:bodyPr/>
          <a:lstStyle/>
          <a:p>
            <a:fld id="{6707D15F-02D7-43A6-B630-3CD42881E951}" type="slidenum">
              <a:rPr lang="en-US" smtClean="0"/>
              <a:t>27</a:t>
            </a:fld>
            <a:endParaRPr lang="en-US"/>
          </a:p>
        </p:txBody>
      </p:sp>
    </p:spTree>
    <p:extLst>
      <p:ext uri="{BB962C8B-B14F-4D97-AF65-F5344CB8AC3E}">
        <p14:creationId xmlns:p14="http://schemas.microsoft.com/office/powerpoint/2010/main" val="292431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9A540-D5F2-A62D-01C4-1479EE7B9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B3907-B324-9113-FC09-70DB7B099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CC7DF-FC38-BAEB-712A-483DE7DAA8D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FD7D1D-9536-8E3C-2CD7-5CDAA466DAA6}"/>
              </a:ext>
            </a:extLst>
          </p:cNvPr>
          <p:cNvSpPr>
            <a:spLocks noGrp="1"/>
          </p:cNvSpPr>
          <p:nvPr>
            <p:ph type="sldNum" sz="quarter" idx="10"/>
          </p:nvPr>
        </p:nvSpPr>
        <p:spPr/>
        <p:txBody>
          <a:bodyPr/>
          <a:lstStyle/>
          <a:p>
            <a:fld id="{6707D15F-02D7-43A6-B630-3CD42881E951}" type="slidenum">
              <a:rPr lang="en-US" smtClean="0"/>
              <a:t>28</a:t>
            </a:fld>
            <a:endParaRPr lang="en-US"/>
          </a:p>
        </p:txBody>
      </p:sp>
    </p:spTree>
    <p:extLst>
      <p:ext uri="{BB962C8B-B14F-4D97-AF65-F5344CB8AC3E}">
        <p14:creationId xmlns:p14="http://schemas.microsoft.com/office/powerpoint/2010/main" val="795595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07D15F-02D7-43A6-B630-3CD42881E951}" type="slidenum">
              <a:rPr lang="en-US" smtClean="0"/>
              <a:t>29</a:t>
            </a:fld>
            <a:endParaRPr lang="en-US"/>
          </a:p>
        </p:txBody>
      </p:sp>
    </p:spTree>
    <p:extLst>
      <p:ext uri="{BB962C8B-B14F-4D97-AF65-F5344CB8AC3E}">
        <p14:creationId xmlns:p14="http://schemas.microsoft.com/office/powerpoint/2010/main" val="113211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B278-8408-8F83-40C6-BCE78B1FD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FA5DF-BD9A-110D-FA6D-4FC9772F0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84569-1A61-6DC8-CC33-C08F8D1FFB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F39355-9264-1C0B-954B-F83B794FAF25}"/>
              </a:ext>
            </a:extLst>
          </p:cNvPr>
          <p:cNvSpPr>
            <a:spLocks noGrp="1"/>
          </p:cNvSpPr>
          <p:nvPr>
            <p:ph type="sldNum" sz="quarter" idx="10"/>
          </p:nvPr>
        </p:nvSpPr>
        <p:spPr/>
        <p:txBody>
          <a:bodyPr/>
          <a:lstStyle/>
          <a:p>
            <a:fld id="{6707D15F-02D7-43A6-B630-3CD42881E951}" type="slidenum">
              <a:rPr lang="en-US" smtClean="0"/>
              <a:t>30</a:t>
            </a:fld>
            <a:endParaRPr lang="en-US"/>
          </a:p>
        </p:txBody>
      </p:sp>
    </p:spTree>
    <p:extLst>
      <p:ext uri="{BB962C8B-B14F-4D97-AF65-F5344CB8AC3E}">
        <p14:creationId xmlns:p14="http://schemas.microsoft.com/office/powerpoint/2010/main" val="2486833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03E5-488E-FE55-BE8C-5B3D87743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76825-7D35-45E8-B215-AB338DE5F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21298-65E3-C5D8-8DDB-81BE324054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D11792-A3AC-A1B3-AFA0-371A6ACD0A69}"/>
              </a:ext>
            </a:extLst>
          </p:cNvPr>
          <p:cNvSpPr>
            <a:spLocks noGrp="1"/>
          </p:cNvSpPr>
          <p:nvPr>
            <p:ph type="sldNum" sz="quarter" idx="10"/>
          </p:nvPr>
        </p:nvSpPr>
        <p:spPr/>
        <p:txBody>
          <a:bodyPr/>
          <a:lstStyle/>
          <a:p>
            <a:fld id="{6707D15F-02D7-43A6-B630-3CD42881E951}" type="slidenum">
              <a:rPr lang="en-US" smtClean="0"/>
              <a:t>31</a:t>
            </a:fld>
            <a:endParaRPr lang="en-US"/>
          </a:p>
        </p:txBody>
      </p:sp>
    </p:spTree>
    <p:extLst>
      <p:ext uri="{BB962C8B-B14F-4D97-AF65-F5344CB8AC3E}">
        <p14:creationId xmlns:p14="http://schemas.microsoft.com/office/powerpoint/2010/main" val="3019715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1F7F8-3831-FE3D-4CA9-C7343FE7D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8C9C8-73C9-DA9E-4D61-781DB2DFA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284E5-7699-A990-CC42-21B35FE275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FC38B1-29B0-06A3-9C1E-A3744C18A4D6}"/>
              </a:ext>
            </a:extLst>
          </p:cNvPr>
          <p:cNvSpPr>
            <a:spLocks noGrp="1"/>
          </p:cNvSpPr>
          <p:nvPr>
            <p:ph type="sldNum" sz="quarter" idx="10"/>
          </p:nvPr>
        </p:nvSpPr>
        <p:spPr/>
        <p:txBody>
          <a:bodyPr/>
          <a:lstStyle/>
          <a:p>
            <a:fld id="{6707D15F-02D7-43A6-B630-3CD42881E951}" type="slidenum">
              <a:rPr lang="en-US" smtClean="0"/>
              <a:t>5</a:t>
            </a:fld>
            <a:endParaRPr lang="en-US"/>
          </a:p>
        </p:txBody>
      </p:sp>
    </p:spTree>
    <p:extLst>
      <p:ext uri="{BB962C8B-B14F-4D97-AF65-F5344CB8AC3E}">
        <p14:creationId xmlns:p14="http://schemas.microsoft.com/office/powerpoint/2010/main" val="161776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Welcome to Stallion Day!</a:t>
            </a:r>
          </a:p>
          <a:p>
            <a:pPr eaLnBrk="1" hangingPunct="1">
              <a:spcBef>
                <a:spcPct val="0"/>
              </a:spcBef>
            </a:pPr>
            <a:endParaRPr lang="en-US" altLang="en-US"/>
          </a:p>
          <a:p>
            <a:pPr eaLnBrk="1" hangingPunct="1">
              <a:spcBef>
                <a:spcPct val="0"/>
              </a:spcBef>
            </a:pPr>
            <a:r>
              <a:rPr lang="en-US" altLang="en-US"/>
              <a:t>Thank you for the opportunity to talk to you about VA Benefits and Student Accounts at ABAC.</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8814" indent="-288005" eaLnBrk="0" hangingPunct="0">
              <a:spcBef>
                <a:spcPct val="30000"/>
              </a:spcBef>
              <a:defRPr sz="1200">
                <a:solidFill>
                  <a:schemeClr val="tx1"/>
                </a:solidFill>
                <a:latin typeface="Calibri" pitchFamily="34" charset="0"/>
              </a:defRPr>
            </a:lvl2pPr>
            <a:lvl3pPr marL="1152021" indent="-230404" eaLnBrk="0" hangingPunct="0">
              <a:spcBef>
                <a:spcPct val="30000"/>
              </a:spcBef>
              <a:defRPr sz="1200">
                <a:solidFill>
                  <a:schemeClr val="tx1"/>
                </a:solidFill>
                <a:latin typeface="Calibri" pitchFamily="34" charset="0"/>
              </a:defRPr>
            </a:lvl3pPr>
            <a:lvl4pPr marL="1612830" indent="-230404" eaLnBrk="0" hangingPunct="0">
              <a:spcBef>
                <a:spcPct val="30000"/>
              </a:spcBef>
              <a:defRPr sz="1200">
                <a:solidFill>
                  <a:schemeClr val="tx1"/>
                </a:solidFill>
                <a:latin typeface="Calibri" pitchFamily="34" charset="0"/>
              </a:defRPr>
            </a:lvl4pPr>
            <a:lvl5pPr marL="2073639" indent="-230404" eaLnBrk="0" hangingPunct="0">
              <a:spcBef>
                <a:spcPct val="30000"/>
              </a:spcBef>
              <a:defRPr sz="1200">
                <a:solidFill>
                  <a:schemeClr val="tx1"/>
                </a:solidFill>
                <a:latin typeface="Calibri" pitchFamily="34" charset="0"/>
              </a:defRPr>
            </a:lvl5pPr>
            <a:lvl6pPr marL="2534448" indent="-230404" eaLnBrk="0" fontAlgn="base" hangingPunct="0">
              <a:spcBef>
                <a:spcPct val="30000"/>
              </a:spcBef>
              <a:spcAft>
                <a:spcPct val="0"/>
              </a:spcAft>
              <a:defRPr sz="1200">
                <a:solidFill>
                  <a:schemeClr val="tx1"/>
                </a:solidFill>
                <a:latin typeface="Calibri" pitchFamily="34" charset="0"/>
              </a:defRPr>
            </a:lvl6pPr>
            <a:lvl7pPr marL="2995256" indent="-230404" eaLnBrk="0" fontAlgn="base" hangingPunct="0">
              <a:spcBef>
                <a:spcPct val="30000"/>
              </a:spcBef>
              <a:spcAft>
                <a:spcPct val="0"/>
              </a:spcAft>
              <a:defRPr sz="1200">
                <a:solidFill>
                  <a:schemeClr val="tx1"/>
                </a:solidFill>
                <a:latin typeface="Calibri" pitchFamily="34" charset="0"/>
              </a:defRPr>
            </a:lvl7pPr>
            <a:lvl8pPr marL="3456065" indent="-230404" eaLnBrk="0" fontAlgn="base" hangingPunct="0">
              <a:spcBef>
                <a:spcPct val="30000"/>
              </a:spcBef>
              <a:spcAft>
                <a:spcPct val="0"/>
              </a:spcAft>
              <a:defRPr sz="1200">
                <a:solidFill>
                  <a:schemeClr val="tx1"/>
                </a:solidFill>
                <a:latin typeface="Calibri" pitchFamily="34" charset="0"/>
              </a:defRPr>
            </a:lvl8pPr>
            <a:lvl9pPr marL="3916873" indent="-23040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D184AEC-3D1F-489D-B369-CBE1A99B637D}" type="slidenum">
              <a:rPr lang="en-US" altLang="en-US" smtClean="0">
                <a:latin typeface="Century Gothic" pitchFamily="34" charset="0"/>
              </a:rPr>
              <a:pPr eaLnBrk="1" hangingPunct="1">
                <a:spcBef>
                  <a:spcPct val="0"/>
                </a:spcBef>
              </a:pPr>
              <a:t>34</a:t>
            </a:fld>
            <a:endParaRPr lang="en-US" altLang="en-US">
              <a:latin typeface="Century Gothic" pitchFamily="34" charset="0"/>
            </a:endParaRPr>
          </a:p>
        </p:txBody>
      </p:sp>
    </p:spTree>
    <p:extLst>
      <p:ext uri="{BB962C8B-B14F-4D97-AF65-F5344CB8AC3E}">
        <p14:creationId xmlns:p14="http://schemas.microsoft.com/office/powerpoint/2010/main" val="99353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Banner</a:t>
            </a:r>
          </a:p>
          <a:p>
            <a:pPr marL="628650" lvl="1" indent="-171450">
              <a:buFont typeface="Arial" panose="020B0604020202020204" pitchFamily="34" charset="0"/>
              <a:buChar char="•"/>
            </a:pPr>
            <a:r>
              <a:rPr lang="en-US"/>
              <a:t>Stallion Status – </a:t>
            </a:r>
          </a:p>
          <a:p>
            <a:pPr marL="628650" lvl="1" indent="-171450">
              <a:buFont typeface="Arial" panose="020B0604020202020204" pitchFamily="34" charset="0"/>
              <a:buChar char="•"/>
            </a:pPr>
            <a:r>
              <a:rPr lang="en-US"/>
              <a:t>Authorizations – Financial Agreement Authorization or Collection Cost Agreement</a:t>
            </a:r>
          </a:p>
          <a:p>
            <a:pPr marL="1085850" lvl="2" indent="-171450">
              <a:buFont typeface="Arial" panose="020B0604020202020204" pitchFamily="34" charset="0"/>
              <a:buChar char="•"/>
            </a:pPr>
            <a:r>
              <a:rPr lang="en-US"/>
              <a:t>Agree to pay charges, fees, and fines. Otherwise, you will be turned over to collections and may be responsible for paying additional fees.</a:t>
            </a:r>
          </a:p>
          <a:p>
            <a:pPr marL="628650" lvl="1" indent="-171450">
              <a:buFont typeface="Arial" panose="020B0604020202020204" pitchFamily="34" charset="0"/>
              <a:buChar char="•"/>
            </a:pPr>
            <a:r>
              <a:rPr lang="en-US" err="1"/>
              <a:t>eStallion</a:t>
            </a:r>
            <a:r>
              <a:rPr lang="en-US"/>
              <a:t>- Online Account Center</a:t>
            </a:r>
          </a:p>
          <a:p>
            <a:pPr marL="1085850" lvl="2" indent="-171450">
              <a:buFont typeface="Arial" panose="020B0604020202020204" pitchFamily="34" charset="0"/>
              <a:buChar char="•"/>
            </a:pPr>
            <a:r>
              <a:rPr lang="en-US"/>
              <a:t>Make online payments</a:t>
            </a:r>
          </a:p>
          <a:p>
            <a:pPr marL="1543050" lvl="3" indent="-171450">
              <a:buFont typeface="Arial" panose="020B0604020202020204" pitchFamily="34" charset="0"/>
              <a:buChar char="•"/>
            </a:pPr>
            <a:r>
              <a:rPr lang="en-US"/>
              <a:t>No additional fee for an e-check. </a:t>
            </a:r>
          </a:p>
          <a:p>
            <a:pPr marL="1543050" lvl="3" indent="-171450">
              <a:buFont typeface="Arial" panose="020B0604020202020204" pitchFamily="34" charset="0"/>
              <a:buChar char="•"/>
            </a:pPr>
            <a:r>
              <a:rPr lang="en-US"/>
              <a:t>Additional fee of 2.85%, with a minimum of $3.00</a:t>
            </a:r>
          </a:p>
          <a:p>
            <a:pPr marL="1085850" lvl="2" indent="-171450">
              <a:buFont typeface="Arial" panose="020B0604020202020204" pitchFamily="34" charset="0"/>
              <a:buChar char="•"/>
            </a:pPr>
            <a:r>
              <a:rPr lang="en-US"/>
              <a:t>My Account Activity – Balance, charges, and financial aid (when posted and/or disbursed)</a:t>
            </a:r>
          </a:p>
          <a:p>
            <a:pPr marL="1085850" lvl="2" indent="-171450">
              <a:buFont typeface="Arial" panose="020B0604020202020204" pitchFamily="34" charset="0"/>
              <a:buChar char="•"/>
            </a:pPr>
            <a:r>
              <a:rPr lang="en-US" err="1"/>
              <a:t>eBills</a:t>
            </a:r>
            <a:endParaRPr lang="en-US"/>
          </a:p>
          <a:p>
            <a:pPr marL="1085850" lvl="2" indent="-171450">
              <a:buFont typeface="Arial" panose="020B0604020202020204" pitchFamily="34" charset="0"/>
              <a:buChar char="•"/>
            </a:pPr>
            <a:r>
              <a:rPr lang="en-US" err="1"/>
              <a:t>eRefunds</a:t>
            </a:r>
            <a:r>
              <a:rPr lang="en-US"/>
              <a:t>- If you have an excess balance after all funds/aid have been paid, excess funds will be processed. Sign up for Direct Deposit on </a:t>
            </a:r>
            <a:r>
              <a:rPr lang="en-US" err="1"/>
              <a:t>eRefunds</a:t>
            </a:r>
            <a:r>
              <a:rPr lang="en-US"/>
              <a:t>.</a:t>
            </a:r>
          </a:p>
          <a:p>
            <a:pPr marL="628650" lvl="1" indent="-171450">
              <a:buFont typeface="Arial" panose="020B0604020202020204" pitchFamily="34" charset="0"/>
              <a:buChar char="•"/>
            </a:pPr>
            <a:r>
              <a:rPr lang="en-US"/>
              <a:t>Make payments in person in OSA, 2</a:t>
            </a:r>
            <a:r>
              <a:rPr lang="en-US" baseline="30000"/>
              <a:t>nd</a:t>
            </a:r>
            <a:r>
              <a:rPr lang="en-US"/>
              <a:t> floor of the J. Lamar Branch Student Hall at the Cashier window.</a:t>
            </a:r>
          </a:p>
          <a:p>
            <a:pPr marL="628650" lvl="1" indent="-171450">
              <a:buFont typeface="Arial" panose="020B0604020202020204" pitchFamily="34" charset="0"/>
              <a:buChar char="•"/>
            </a:pPr>
            <a:r>
              <a:rPr lang="en-US"/>
              <a:t>Nelnet Payment Plan- pay for the semester in monthly installments.</a:t>
            </a:r>
          </a:p>
          <a:p>
            <a:pPr marL="628650" lvl="1" indent="-171450">
              <a:buFont typeface="Arial" panose="020B0604020202020204" pitchFamily="34" charset="0"/>
              <a:buChar char="•"/>
            </a:pPr>
            <a:r>
              <a:rPr lang="en-US"/>
              <a:t>Excess Balances- Process paper checks that will be mailed to address in Banner, or Direct Deposit</a:t>
            </a:r>
          </a:p>
          <a:p>
            <a:pPr marL="628650" lvl="1" indent="-171450">
              <a:buFont typeface="Arial" panose="020B0604020202020204" pitchFamily="34" charset="0"/>
              <a:buChar char="•"/>
            </a:pPr>
            <a:r>
              <a:rPr lang="en-US"/>
              <a:t>Process waivers, such as the Neighbor Waiver</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33D96537-285E-4EDF-861B-B952F70347A8}" type="slidenum">
              <a:rPr lang="en-US" smtClean="0"/>
              <a:t>36</a:t>
            </a:fld>
            <a:endParaRPr lang="en-US"/>
          </a:p>
        </p:txBody>
      </p:sp>
    </p:spTree>
    <p:extLst>
      <p:ext uri="{BB962C8B-B14F-4D97-AF65-F5344CB8AC3E}">
        <p14:creationId xmlns:p14="http://schemas.microsoft.com/office/powerpoint/2010/main" val="278831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Stallion Status in Banner under the Student Financial Services tab shows your Admissions Checklist, Financial Aid Checklist</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8814" indent="-288005" eaLnBrk="0" hangingPunct="0">
              <a:defRPr>
                <a:solidFill>
                  <a:schemeClr val="tx1"/>
                </a:solidFill>
                <a:latin typeface="Century Gothic" pitchFamily="34" charset="0"/>
                <a:cs typeface="Arial" charset="0"/>
              </a:defRPr>
            </a:lvl2pPr>
            <a:lvl3pPr marL="1152021" indent="-230404" eaLnBrk="0" hangingPunct="0">
              <a:defRPr>
                <a:solidFill>
                  <a:schemeClr val="tx1"/>
                </a:solidFill>
                <a:latin typeface="Century Gothic" pitchFamily="34" charset="0"/>
                <a:cs typeface="Arial" charset="0"/>
              </a:defRPr>
            </a:lvl3pPr>
            <a:lvl4pPr marL="1612830" indent="-230404" eaLnBrk="0" hangingPunct="0">
              <a:defRPr>
                <a:solidFill>
                  <a:schemeClr val="tx1"/>
                </a:solidFill>
                <a:latin typeface="Century Gothic" pitchFamily="34" charset="0"/>
                <a:cs typeface="Arial" charset="0"/>
              </a:defRPr>
            </a:lvl4pPr>
            <a:lvl5pPr marL="2073639" indent="-230404" eaLnBrk="0" hangingPunct="0">
              <a:defRPr>
                <a:solidFill>
                  <a:schemeClr val="tx1"/>
                </a:solidFill>
                <a:latin typeface="Century Gothic" pitchFamily="34" charset="0"/>
                <a:cs typeface="Arial" charset="0"/>
              </a:defRPr>
            </a:lvl5pPr>
            <a:lvl6pPr marL="2534448" indent="-230404" eaLnBrk="0" fontAlgn="base" hangingPunct="0">
              <a:spcBef>
                <a:spcPct val="0"/>
              </a:spcBef>
              <a:spcAft>
                <a:spcPct val="0"/>
              </a:spcAft>
              <a:defRPr>
                <a:solidFill>
                  <a:schemeClr val="tx1"/>
                </a:solidFill>
                <a:latin typeface="Century Gothic" pitchFamily="34" charset="0"/>
                <a:cs typeface="Arial" charset="0"/>
              </a:defRPr>
            </a:lvl6pPr>
            <a:lvl7pPr marL="2995256" indent="-230404" eaLnBrk="0" fontAlgn="base" hangingPunct="0">
              <a:spcBef>
                <a:spcPct val="0"/>
              </a:spcBef>
              <a:spcAft>
                <a:spcPct val="0"/>
              </a:spcAft>
              <a:defRPr>
                <a:solidFill>
                  <a:schemeClr val="tx1"/>
                </a:solidFill>
                <a:latin typeface="Century Gothic" pitchFamily="34" charset="0"/>
                <a:cs typeface="Arial" charset="0"/>
              </a:defRPr>
            </a:lvl7pPr>
            <a:lvl8pPr marL="3456065" indent="-230404" eaLnBrk="0" fontAlgn="base" hangingPunct="0">
              <a:spcBef>
                <a:spcPct val="0"/>
              </a:spcBef>
              <a:spcAft>
                <a:spcPct val="0"/>
              </a:spcAft>
              <a:defRPr>
                <a:solidFill>
                  <a:schemeClr val="tx1"/>
                </a:solidFill>
                <a:latin typeface="Century Gothic" pitchFamily="34" charset="0"/>
                <a:cs typeface="Arial" charset="0"/>
              </a:defRPr>
            </a:lvl8pPr>
            <a:lvl9pPr marL="3916873" indent="-230404"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43DAECBA-94D7-4030-8D84-53E541572920}" type="slidenum">
              <a:rPr lang="en-US" altLang="en-US" smtClean="0"/>
              <a:pPr eaLnBrk="1" hangingPunct="1"/>
              <a:t>37</a:t>
            </a:fld>
            <a:endParaRPr lang="en-US" altLang="en-US"/>
          </a:p>
        </p:txBody>
      </p:sp>
    </p:spTree>
    <p:extLst>
      <p:ext uri="{BB962C8B-B14F-4D97-AF65-F5344CB8AC3E}">
        <p14:creationId xmlns:p14="http://schemas.microsoft.com/office/powerpoint/2010/main" val="2039139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97E5B-B923-51E2-AE6D-89997E014C37}"/>
            </a:ext>
          </a:extLst>
        </p:cNvPr>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6BD1CD7E-787B-17CA-70B5-A2762E6521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E70ACD3-41DB-D845-CBF0-4424F4CD3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Stallion Status in Banner under the Student Financial Services tab shows your Admissions Checklist, Financial Aid Checklist</a:t>
            </a:r>
          </a:p>
        </p:txBody>
      </p:sp>
      <p:sp>
        <p:nvSpPr>
          <p:cNvPr id="31748" name="Slide Number Placeholder 3">
            <a:extLst>
              <a:ext uri="{FF2B5EF4-FFF2-40B4-BE49-F238E27FC236}">
                <a16:creationId xmlns:a16="http://schemas.microsoft.com/office/drawing/2014/main" id="{A5BF9257-D422-A640-542E-6F610E4CD1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8814" indent="-288005" eaLnBrk="0" hangingPunct="0">
              <a:defRPr>
                <a:solidFill>
                  <a:schemeClr val="tx1"/>
                </a:solidFill>
                <a:latin typeface="Century Gothic" pitchFamily="34" charset="0"/>
                <a:cs typeface="Arial" charset="0"/>
              </a:defRPr>
            </a:lvl2pPr>
            <a:lvl3pPr marL="1152021" indent="-230404" eaLnBrk="0" hangingPunct="0">
              <a:defRPr>
                <a:solidFill>
                  <a:schemeClr val="tx1"/>
                </a:solidFill>
                <a:latin typeface="Century Gothic" pitchFamily="34" charset="0"/>
                <a:cs typeface="Arial" charset="0"/>
              </a:defRPr>
            </a:lvl3pPr>
            <a:lvl4pPr marL="1612830" indent="-230404" eaLnBrk="0" hangingPunct="0">
              <a:defRPr>
                <a:solidFill>
                  <a:schemeClr val="tx1"/>
                </a:solidFill>
                <a:latin typeface="Century Gothic" pitchFamily="34" charset="0"/>
                <a:cs typeface="Arial" charset="0"/>
              </a:defRPr>
            </a:lvl4pPr>
            <a:lvl5pPr marL="2073639" indent="-230404" eaLnBrk="0" hangingPunct="0">
              <a:defRPr>
                <a:solidFill>
                  <a:schemeClr val="tx1"/>
                </a:solidFill>
                <a:latin typeface="Century Gothic" pitchFamily="34" charset="0"/>
                <a:cs typeface="Arial" charset="0"/>
              </a:defRPr>
            </a:lvl5pPr>
            <a:lvl6pPr marL="2534448" indent="-230404" eaLnBrk="0" fontAlgn="base" hangingPunct="0">
              <a:spcBef>
                <a:spcPct val="0"/>
              </a:spcBef>
              <a:spcAft>
                <a:spcPct val="0"/>
              </a:spcAft>
              <a:defRPr>
                <a:solidFill>
                  <a:schemeClr val="tx1"/>
                </a:solidFill>
                <a:latin typeface="Century Gothic" pitchFamily="34" charset="0"/>
                <a:cs typeface="Arial" charset="0"/>
              </a:defRPr>
            </a:lvl6pPr>
            <a:lvl7pPr marL="2995256" indent="-230404" eaLnBrk="0" fontAlgn="base" hangingPunct="0">
              <a:spcBef>
                <a:spcPct val="0"/>
              </a:spcBef>
              <a:spcAft>
                <a:spcPct val="0"/>
              </a:spcAft>
              <a:defRPr>
                <a:solidFill>
                  <a:schemeClr val="tx1"/>
                </a:solidFill>
                <a:latin typeface="Century Gothic" pitchFamily="34" charset="0"/>
                <a:cs typeface="Arial" charset="0"/>
              </a:defRPr>
            </a:lvl7pPr>
            <a:lvl8pPr marL="3456065" indent="-230404" eaLnBrk="0" fontAlgn="base" hangingPunct="0">
              <a:spcBef>
                <a:spcPct val="0"/>
              </a:spcBef>
              <a:spcAft>
                <a:spcPct val="0"/>
              </a:spcAft>
              <a:defRPr>
                <a:solidFill>
                  <a:schemeClr val="tx1"/>
                </a:solidFill>
                <a:latin typeface="Century Gothic" pitchFamily="34" charset="0"/>
                <a:cs typeface="Arial" charset="0"/>
              </a:defRPr>
            </a:lvl8pPr>
            <a:lvl9pPr marL="3916873" indent="-230404"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43DAECBA-94D7-4030-8D84-53E541572920}" type="slidenum">
              <a:rPr lang="en-US" altLang="en-US" smtClean="0"/>
              <a:pPr eaLnBrk="1" hangingPunct="1"/>
              <a:t>38</a:t>
            </a:fld>
            <a:endParaRPr lang="en-US" altLang="en-US"/>
          </a:p>
        </p:txBody>
      </p:sp>
    </p:spTree>
    <p:extLst>
      <p:ext uri="{BB962C8B-B14F-4D97-AF65-F5344CB8AC3E}">
        <p14:creationId xmlns:p14="http://schemas.microsoft.com/office/powerpoint/2010/main" val="286562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10CAF-46B9-848C-0FF8-E1C047332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45EEB-1ED5-C75E-3211-ECB54203A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DC5A6-3B49-B13C-192E-6794559469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9FAE9-0C2A-A6B6-1694-11ABA9524D9A}"/>
              </a:ext>
            </a:extLst>
          </p:cNvPr>
          <p:cNvSpPr>
            <a:spLocks noGrp="1"/>
          </p:cNvSpPr>
          <p:nvPr>
            <p:ph type="sldNum" sz="quarter" idx="10"/>
          </p:nvPr>
        </p:nvSpPr>
        <p:spPr/>
        <p:txBody>
          <a:bodyPr/>
          <a:lstStyle/>
          <a:p>
            <a:fld id="{33D96537-285E-4EDF-861B-B952F70347A8}" type="slidenum">
              <a:rPr lang="en-US" smtClean="0"/>
              <a:t>40</a:t>
            </a:fld>
            <a:endParaRPr lang="en-US"/>
          </a:p>
        </p:txBody>
      </p:sp>
    </p:spTree>
    <p:extLst>
      <p:ext uri="{BB962C8B-B14F-4D97-AF65-F5344CB8AC3E}">
        <p14:creationId xmlns:p14="http://schemas.microsoft.com/office/powerpoint/2010/main" val="1077470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31375-3F9F-A3F2-837A-F12B78DBE635}"/>
            </a:ext>
          </a:extLst>
        </p:cNvPr>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FB2AEDE-E174-AA73-7C3D-3987A96E3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9B321B0-178B-D1C1-FAD8-A2173762D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Stallion Status in Banner under the Student Financial Services tab shows your Admissions Checklist, Financial Aid Checklist</a:t>
            </a:r>
          </a:p>
        </p:txBody>
      </p:sp>
      <p:sp>
        <p:nvSpPr>
          <p:cNvPr id="31748" name="Slide Number Placeholder 3">
            <a:extLst>
              <a:ext uri="{FF2B5EF4-FFF2-40B4-BE49-F238E27FC236}">
                <a16:creationId xmlns:a16="http://schemas.microsoft.com/office/drawing/2014/main" id="{52D1B4EE-997A-45DF-5741-90A3E667BD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cs typeface="Arial" charset="0"/>
              </a:defRPr>
            </a:lvl1pPr>
            <a:lvl2pPr marL="748814" indent="-288005" eaLnBrk="0" hangingPunct="0">
              <a:defRPr>
                <a:solidFill>
                  <a:schemeClr val="tx1"/>
                </a:solidFill>
                <a:latin typeface="Century Gothic" pitchFamily="34" charset="0"/>
                <a:cs typeface="Arial" charset="0"/>
              </a:defRPr>
            </a:lvl2pPr>
            <a:lvl3pPr marL="1152021" indent="-230404" eaLnBrk="0" hangingPunct="0">
              <a:defRPr>
                <a:solidFill>
                  <a:schemeClr val="tx1"/>
                </a:solidFill>
                <a:latin typeface="Century Gothic" pitchFamily="34" charset="0"/>
                <a:cs typeface="Arial" charset="0"/>
              </a:defRPr>
            </a:lvl3pPr>
            <a:lvl4pPr marL="1612830" indent="-230404" eaLnBrk="0" hangingPunct="0">
              <a:defRPr>
                <a:solidFill>
                  <a:schemeClr val="tx1"/>
                </a:solidFill>
                <a:latin typeface="Century Gothic" pitchFamily="34" charset="0"/>
                <a:cs typeface="Arial" charset="0"/>
              </a:defRPr>
            </a:lvl4pPr>
            <a:lvl5pPr marL="2073639" indent="-230404" eaLnBrk="0" hangingPunct="0">
              <a:defRPr>
                <a:solidFill>
                  <a:schemeClr val="tx1"/>
                </a:solidFill>
                <a:latin typeface="Century Gothic" pitchFamily="34" charset="0"/>
                <a:cs typeface="Arial" charset="0"/>
              </a:defRPr>
            </a:lvl5pPr>
            <a:lvl6pPr marL="2534448" indent="-230404" eaLnBrk="0" fontAlgn="base" hangingPunct="0">
              <a:spcBef>
                <a:spcPct val="0"/>
              </a:spcBef>
              <a:spcAft>
                <a:spcPct val="0"/>
              </a:spcAft>
              <a:defRPr>
                <a:solidFill>
                  <a:schemeClr val="tx1"/>
                </a:solidFill>
                <a:latin typeface="Century Gothic" pitchFamily="34" charset="0"/>
                <a:cs typeface="Arial" charset="0"/>
              </a:defRPr>
            </a:lvl6pPr>
            <a:lvl7pPr marL="2995256" indent="-230404" eaLnBrk="0" fontAlgn="base" hangingPunct="0">
              <a:spcBef>
                <a:spcPct val="0"/>
              </a:spcBef>
              <a:spcAft>
                <a:spcPct val="0"/>
              </a:spcAft>
              <a:defRPr>
                <a:solidFill>
                  <a:schemeClr val="tx1"/>
                </a:solidFill>
                <a:latin typeface="Century Gothic" pitchFamily="34" charset="0"/>
                <a:cs typeface="Arial" charset="0"/>
              </a:defRPr>
            </a:lvl7pPr>
            <a:lvl8pPr marL="3456065" indent="-230404" eaLnBrk="0" fontAlgn="base" hangingPunct="0">
              <a:spcBef>
                <a:spcPct val="0"/>
              </a:spcBef>
              <a:spcAft>
                <a:spcPct val="0"/>
              </a:spcAft>
              <a:defRPr>
                <a:solidFill>
                  <a:schemeClr val="tx1"/>
                </a:solidFill>
                <a:latin typeface="Century Gothic" pitchFamily="34" charset="0"/>
                <a:cs typeface="Arial" charset="0"/>
              </a:defRPr>
            </a:lvl8pPr>
            <a:lvl9pPr marL="3916873" indent="-230404" eaLnBrk="0" fontAlgn="base" hangingPunct="0">
              <a:spcBef>
                <a:spcPct val="0"/>
              </a:spcBef>
              <a:spcAft>
                <a:spcPct val="0"/>
              </a:spcAft>
              <a:defRPr>
                <a:solidFill>
                  <a:schemeClr val="tx1"/>
                </a:solidFill>
                <a:latin typeface="Century Gothic" pitchFamily="34" charset="0"/>
                <a:cs typeface="Arial" charset="0"/>
              </a:defRPr>
            </a:lvl9pPr>
          </a:lstStyle>
          <a:p>
            <a:pPr eaLnBrk="1" hangingPunct="1"/>
            <a:fld id="{43DAECBA-94D7-4030-8D84-53E541572920}" type="slidenum">
              <a:rPr lang="en-US" altLang="en-US" smtClean="0"/>
              <a:pPr eaLnBrk="1" hangingPunct="1"/>
              <a:t>41</a:t>
            </a:fld>
            <a:endParaRPr lang="en-US" altLang="en-US"/>
          </a:p>
        </p:txBody>
      </p:sp>
    </p:spTree>
    <p:extLst>
      <p:ext uri="{BB962C8B-B14F-4D97-AF65-F5344CB8AC3E}">
        <p14:creationId xmlns:p14="http://schemas.microsoft.com/office/powerpoint/2010/main" val="1521705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F0E79-E0D7-08D1-8DDC-1A3E45AA5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25F95-39DD-0DFF-BFCB-2767F57B7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3E1A7-0A07-0437-29CB-75B1DC913B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28E172-1840-C457-97E3-BC1FDA545E90}"/>
              </a:ext>
            </a:extLst>
          </p:cNvPr>
          <p:cNvSpPr>
            <a:spLocks noGrp="1"/>
          </p:cNvSpPr>
          <p:nvPr>
            <p:ph type="sldNum" sz="quarter" idx="10"/>
          </p:nvPr>
        </p:nvSpPr>
        <p:spPr/>
        <p:txBody>
          <a:bodyPr/>
          <a:lstStyle/>
          <a:p>
            <a:fld id="{33D96537-285E-4EDF-861B-B952F70347A8}" type="slidenum">
              <a:rPr lang="en-US" smtClean="0"/>
              <a:t>42</a:t>
            </a:fld>
            <a:endParaRPr lang="en-US"/>
          </a:p>
        </p:txBody>
      </p:sp>
    </p:spTree>
    <p:extLst>
      <p:ext uri="{BB962C8B-B14F-4D97-AF65-F5344CB8AC3E}">
        <p14:creationId xmlns:p14="http://schemas.microsoft.com/office/powerpoint/2010/main" val="3079376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96537-285E-4EDF-861B-B952F70347A8}" type="slidenum">
              <a:rPr lang="en-US" smtClean="0"/>
              <a:t>43</a:t>
            </a:fld>
            <a:endParaRPr lang="en-US"/>
          </a:p>
        </p:txBody>
      </p:sp>
    </p:spTree>
    <p:extLst>
      <p:ext uri="{BB962C8B-B14F-4D97-AF65-F5344CB8AC3E}">
        <p14:creationId xmlns:p14="http://schemas.microsoft.com/office/powerpoint/2010/main" val="313638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96537-285E-4EDF-861B-B952F70347A8}" type="slidenum">
              <a:rPr lang="en-US" smtClean="0"/>
              <a:t>46</a:t>
            </a:fld>
            <a:endParaRPr lang="en-US"/>
          </a:p>
        </p:txBody>
      </p:sp>
    </p:spTree>
    <p:extLst>
      <p:ext uri="{BB962C8B-B14F-4D97-AF65-F5344CB8AC3E}">
        <p14:creationId xmlns:p14="http://schemas.microsoft.com/office/powerpoint/2010/main" val="445381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96537-285E-4EDF-861B-B952F70347A8}" type="slidenum">
              <a:rPr lang="en-US" smtClean="0"/>
              <a:t>50</a:t>
            </a:fld>
            <a:endParaRPr lang="en-US"/>
          </a:p>
        </p:txBody>
      </p:sp>
    </p:spTree>
    <p:extLst>
      <p:ext uri="{BB962C8B-B14F-4D97-AF65-F5344CB8AC3E}">
        <p14:creationId xmlns:p14="http://schemas.microsoft.com/office/powerpoint/2010/main" val="111079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07D15F-02D7-43A6-B630-3CD42881E951}" type="slidenum">
              <a:rPr lang="en-US" smtClean="0"/>
              <a:t>6</a:t>
            </a:fld>
            <a:endParaRPr lang="en-US"/>
          </a:p>
        </p:txBody>
      </p:sp>
    </p:spTree>
    <p:extLst>
      <p:ext uri="{BB962C8B-B14F-4D97-AF65-F5344CB8AC3E}">
        <p14:creationId xmlns:p14="http://schemas.microsoft.com/office/powerpoint/2010/main" val="2447012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4636D-3934-2C69-9CB4-9DE50A00C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8A56F-113D-ED77-ACC4-BDC6BF925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C3DF9-8C61-D8BA-CFDC-DF6FD6E1C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29DE11-63F0-9C08-D496-D023FB1F15A3}"/>
              </a:ext>
            </a:extLst>
          </p:cNvPr>
          <p:cNvSpPr>
            <a:spLocks noGrp="1"/>
          </p:cNvSpPr>
          <p:nvPr>
            <p:ph type="sldNum" sz="quarter" idx="10"/>
          </p:nvPr>
        </p:nvSpPr>
        <p:spPr/>
        <p:txBody>
          <a:bodyPr/>
          <a:lstStyle/>
          <a:p>
            <a:fld id="{6707D15F-02D7-43A6-B630-3CD42881E951}" type="slidenum">
              <a:rPr lang="en-US" smtClean="0"/>
              <a:t>7</a:t>
            </a:fld>
            <a:endParaRPr lang="en-US"/>
          </a:p>
        </p:txBody>
      </p:sp>
    </p:spTree>
    <p:extLst>
      <p:ext uri="{BB962C8B-B14F-4D97-AF65-F5344CB8AC3E}">
        <p14:creationId xmlns:p14="http://schemas.microsoft.com/office/powerpoint/2010/main" val="13954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F97F0-F963-5432-6BF0-3E42B32EC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9EDAD-A8EE-2B40-2F00-A1DE934B0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2D9E6-1F2C-D15F-1697-B64601A6D0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90A2B5-E614-512F-265B-76185416C31F}"/>
              </a:ext>
            </a:extLst>
          </p:cNvPr>
          <p:cNvSpPr>
            <a:spLocks noGrp="1"/>
          </p:cNvSpPr>
          <p:nvPr>
            <p:ph type="sldNum" sz="quarter" idx="10"/>
          </p:nvPr>
        </p:nvSpPr>
        <p:spPr/>
        <p:txBody>
          <a:bodyPr/>
          <a:lstStyle/>
          <a:p>
            <a:fld id="{6707D15F-02D7-43A6-B630-3CD42881E951}" type="slidenum">
              <a:rPr lang="en-US" smtClean="0"/>
              <a:t>8</a:t>
            </a:fld>
            <a:endParaRPr lang="en-US"/>
          </a:p>
        </p:txBody>
      </p:sp>
    </p:spTree>
    <p:extLst>
      <p:ext uri="{BB962C8B-B14F-4D97-AF65-F5344CB8AC3E}">
        <p14:creationId xmlns:p14="http://schemas.microsoft.com/office/powerpoint/2010/main" val="392626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516B-B1A5-4B4C-FF4A-D0E1B01E7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7D5F4-78CD-51A2-D740-CB336BFA4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DF76A-624E-CE24-C359-A59799C22F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0CDED0-BD43-DFBA-02D0-C5722F200E78}"/>
              </a:ext>
            </a:extLst>
          </p:cNvPr>
          <p:cNvSpPr>
            <a:spLocks noGrp="1"/>
          </p:cNvSpPr>
          <p:nvPr>
            <p:ph type="sldNum" sz="quarter" idx="10"/>
          </p:nvPr>
        </p:nvSpPr>
        <p:spPr/>
        <p:txBody>
          <a:bodyPr/>
          <a:lstStyle/>
          <a:p>
            <a:fld id="{6707D15F-02D7-43A6-B630-3CD42881E951}" type="slidenum">
              <a:rPr lang="en-US" smtClean="0"/>
              <a:t>9</a:t>
            </a:fld>
            <a:endParaRPr lang="en-US"/>
          </a:p>
        </p:txBody>
      </p:sp>
    </p:spTree>
    <p:extLst>
      <p:ext uri="{BB962C8B-B14F-4D97-AF65-F5344CB8AC3E}">
        <p14:creationId xmlns:p14="http://schemas.microsoft.com/office/powerpoint/2010/main" val="115191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D259-33B3-8D78-FBE4-0E0F54C43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7381F-68FA-941C-CF8C-52A7ABD85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E51E8-20C5-B557-8253-ACD24557A8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157B69-559F-81E1-D9EA-ACF47CCE34EB}"/>
              </a:ext>
            </a:extLst>
          </p:cNvPr>
          <p:cNvSpPr>
            <a:spLocks noGrp="1"/>
          </p:cNvSpPr>
          <p:nvPr>
            <p:ph type="sldNum" sz="quarter" idx="10"/>
          </p:nvPr>
        </p:nvSpPr>
        <p:spPr/>
        <p:txBody>
          <a:bodyPr/>
          <a:lstStyle/>
          <a:p>
            <a:fld id="{6707D15F-02D7-43A6-B630-3CD42881E951}" type="slidenum">
              <a:rPr lang="en-US" smtClean="0"/>
              <a:t>10</a:t>
            </a:fld>
            <a:endParaRPr lang="en-US"/>
          </a:p>
        </p:txBody>
      </p:sp>
    </p:spTree>
    <p:extLst>
      <p:ext uri="{BB962C8B-B14F-4D97-AF65-F5344CB8AC3E}">
        <p14:creationId xmlns:p14="http://schemas.microsoft.com/office/powerpoint/2010/main" val="11501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E77C2-23CE-1609-9D77-D0ECF8E9C3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F1809-8240-8C89-546C-C03305ECC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D81F9-A4B2-E10F-8389-B3012862F0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BB253BA-206F-25A9-0BD7-7284FF475A3A}"/>
              </a:ext>
            </a:extLst>
          </p:cNvPr>
          <p:cNvSpPr>
            <a:spLocks noGrp="1"/>
          </p:cNvSpPr>
          <p:nvPr>
            <p:ph type="sldNum" sz="quarter" idx="10"/>
          </p:nvPr>
        </p:nvSpPr>
        <p:spPr/>
        <p:txBody>
          <a:bodyPr/>
          <a:lstStyle/>
          <a:p>
            <a:fld id="{6707D15F-02D7-43A6-B630-3CD42881E951}" type="slidenum">
              <a:rPr lang="en-US" smtClean="0"/>
              <a:t>11</a:t>
            </a:fld>
            <a:endParaRPr lang="en-US"/>
          </a:p>
        </p:txBody>
      </p:sp>
    </p:spTree>
    <p:extLst>
      <p:ext uri="{BB962C8B-B14F-4D97-AF65-F5344CB8AC3E}">
        <p14:creationId xmlns:p14="http://schemas.microsoft.com/office/powerpoint/2010/main" val="3314328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C1BA6D-0663-4514-B936-31FF848B0528}"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DEEC3-1FBE-438F-86CA-2604DE868F1E}" type="slidenum">
              <a:rPr lang="en-US" smtClean="0"/>
              <a:t>‹#›</a:t>
            </a:fld>
            <a:endParaRPr lang="en-US"/>
          </a:p>
        </p:txBody>
      </p:sp>
      <p:sp>
        <p:nvSpPr>
          <p:cNvPr id="8" name="Line 7">
            <a:extLst>
              <a:ext uri="{FF2B5EF4-FFF2-40B4-BE49-F238E27FC236}">
                <a16:creationId xmlns:a16="http://schemas.microsoft.com/office/drawing/2014/main" id="{7FC30192-6943-9D86-C744-2F309F385214}"/>
              </a:ext>
            </a:extLst>
          </p:cNvPr>
          <p:cNvSpPr>
            <a:spLocks noChangeShapeType="1"/>
          </p:cNvSpPr>
          <p:nvPr userDrawn="1"/>
        </p:nvSpPr>
        <p:spPr bwMode="auto">
          <a:xfrm>
            <a:off x="685800" y="304800"/>
            <a:ext cx="0" cy="4876800"/>
          </a:xfrm>
          <a:prstGeom prst="line">
            <a:avLst/>
          </a:prstGeom>
          <a:noFill/>
          <a:ln w="101600">
            <a:solidFill>
              <a:srgbClr val="0068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a:extLst>
              <a:ext uri="{FF2B5EF4-FFF2-40B4-BE49-F238E27FC236}">
                <a16:creationId xmlns:a16="http://schemas.microsoft.com/office/drawing/2014/main" id="{14D7CACF-25EE-060B-47BB-12EBF86E84EF}"/>
              </a:ext>
            </a:extLst>
          </p:cNvPr>
          <p:cNvSpPr>
            <a:spLocks noChangeShapeType="1"/>
          </p:cNvSpPr>
          <p:nvPr userDrawn="1"/>
        </p:nvSpPr>
        <p:spPr bwMode="auto">
          <a:xfrm>
            <a:off x="838200" y="533400"/>
            <a:ext cx="0" cy="4648200"/>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9">
            <a:extLst>
              <a:ext uri="{FF2B5EF4-FFF2-40B4-BE49-F238E27FC236}">
                <a16:creationId xmlns:a16="http://schemas.microsoft.com/office/drawing/2014/main" id="{4BC2D29B-0242-A3C4-7870-5651AA8A36A4}"/>
              </a:ext>
            </a:extLst>
          </p:cNvPr>
          <p:cNvSpPr>
            <a:spLocks noChangeShapeType="1"/>
          </p:cNvSpPr>
          <p:nvPr userDrawn="1"/>
        </p:nvSpPr>
        <p:spPr bwMode="auto">
          <a:xfrm>
            <a:off x="533400" y="762000"/>
            <a:ext cx="0" cy="4419600"/>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7">
            <a:extLst>
              <a:ext uri="{FF2B5EF4-FFF2-40B4-BE49-F238E27FC236}">
                <a16:creationId xmlns:a16="http://schemas.microsoft.com/office/drawing/2014/main" id="{89855140-70F7-05D6-2DD5-E80D62A50098}"/>
              </a:ext>
            </a:extLst>
          </p:cNvPr>
          <p:cNvSpPr>
            <a:spLocks noChangeShapeType="1"/>
          </p:cNvSpPr>
          <p:nvPr userDrawn="1"/>
        </p:nvSpPr>
        <p:spPr bwMode="auto">
          <a:xfrm>
            <a:off x="685800" y="5998142"/>
            <a:ext cx="0" cy="457200"/>
          </a:xfrm>
          <a:prstGeom prst="line">
            <a:avLst/>
          </a:prstGeom>
          <a:noFill/>
          <a:ln w="101600">
            <a:solidFill>
              <a:srgbClr val="0068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8">
            <a:extLst>
              <a:ext uri="{FF2B5EF4-FFF2-40B4-BE49-F238E27FC236}">
                <a16:creationId xmlns:a16="http://schemas.microsoft.com/office/drawing/2014/main" id="{730D122C-41E3-6FE9-4385-BCF646D5F366}"/>
              </a:ext>
            </a:extLst>
          </p:cNvPr>
          <p:cNvSpPr>
            <a:spLocks noChangeShapeType="1"/>
          </p:cNvSpPr>
          <p:nvPr userDrawn="1"/>
        </p:nvSpPr>
        <p:spPr bwMode="auto">
          <a:xfrm>
            <a:off x="838200" y="5937817"/>
            <a:ext cx="0" cy="517525"/>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9">
            <a:extLst>
              <a:ext uri="{FF2B5EF4-FFF2-40B4-BE49-F238E27FC236}">
                <a16:creationId xmlns:a16="http://schemas.microsoft.com/office/drawing/2014/main" id="{BBBF4E70-DEB5-1B9B-EA0E-F921BE8D6A3B}"/>
              </a:ext>
            </a:extLst>
          </p:cNvPr>
          <p:cNvSpPr>
            <a:spLocks noChangeShapeType="1"/>
          </p:cNvSpPr>
          <p:nvPr userDrawn="1"/>
        </p:nvSpPr>
        <p:spPr bwMode="auto">
          <a:xfrm>
            <a:off x="534202" y="5919050"/>
            <a:ext cx="0" cy="158183"/>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a:extLst>
              <a:ext uri="{FF2B5EF4-FFF2-40B4-BE49-F238E27FC236}">
                <a16:creationId xmlns:a16="http://schemas.microsoft.com/office/drawing/2014/main" id="{798424EC-C692-21D5-BCDE-8A597F4873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3" t="-7110" r="-4623" b="1525"/>
          <a:stretch/>
        </p:blipFill>
        <p:spPr>
          <a:xfrm>
            <a:off x="304804" y="5121275"/>
            <a:ext cx="761992" cy="914400"/>
          </a:xfrm>
          <a:prstGeom prst="rect">
            <a:avLst/>
          </a:prstGeom>
        </p:spPr>
      </p:pic>
    </p:spTree>
    <p:extLst>
      <p:ext uri="{BB962C8B-B14F-4D97-AF65-F5344CB8AC3E}">
        <p14:creationId xmlns:p14="http://schemas.microsoft.com/office/powerpoint/2010/main" val="37293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1BA6D-0663-4514-B936-31FF848B0528}"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73419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1BA6D-0663-4514-B936-31FF848B0528}"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118580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1BA6D-0663-4514-B936-31FF848B0528}"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DEEC3-1FBE-438F-86CA-2604DE868F1E}" type="slidenum">
              <a:rPr lang="en-US" smtClean="0"/>
              <a:t>‹#›</a:t>
            </a:fld>
            <a:endParaRPr lang="en-US"/>
          </a:p>
        </p:txBody>
      </p:sp>
      <p:sp>
        <p:nvSpPr>
          <p:cNvPr id="12" name="Line 7">
            <a:extLst>
              <a:ext uri="{FF2B5EF4-FFF2-40B4-BE49-F238E27FC236}">
                <a16:creationId xmlns:a16="http://schemas.microsoft.com/office/drawing/2014/main" id="{0FFEC308-7ED7-8FDE-58BF-6D129560C316}"/>
              </a:ext>
            </a:extLst>
          </p:cNvPr>
          <p:cNvSpPr>
            <a:spLocks noChangeShapeType="1"/>
          </p:cNvSpPr>
          <p:nvPr userDrawn="1"/>
        </p:nvSpPr>
        <p:spPr bwMode="auto">
          <a:xfrm>
            <a:off x="685800" y="304800"/>
            <a:ext cx="0" cy="4876800"/>
          </a:xfrm>
          <a:prstGeom prst="line">
            <a:avLst/>
          </a:prstGeom>
          <a:noFill/>
          <a:ln w="101600">
            <a:solidFill>
              <a:srgbClr val="0068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8">
            <a:extLst>
              <a:ext uri="{FF2B5EF4-FFF2-40B4-BE49-F238E27FC236}">
                <a16:creationId xmlns:a16="http://schemas.microsoft.com/office/drawing/2014/main" id="{C0F8BAE7-7395-2829-4945-1FCD530D677E}"/>
              </a:ext>
            </a:extLst>
          </p:cNvPr>
          <p:cNvSpPr>
            <a:spLocks noChangeShapeType="1"/>
          </p:cNvSpPr>
          <p:nvPr userDrawn="1"/>
        </p:nvSpPr>
        <p:spPr bwMode="auto">
          <a:xfrm>
            <a:off x="838200" y="533400"/>
            <a:ext cx="0" cy="4648200"/>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9">
            <a:extLst>
              <a:ext uri="{FF2B5EF4-FFF2-40B4-BE49-F238E27FC236}">
                <a16:creationId xmlns:a16="http://schemas.microsoft.com/office/drawing/2014/main" id="{E525B58F-8D36-3066-9BF4-6BB9F56E30F3}"/>
              </a:ext>
            </a:extLst>
          </p:cNvPr>
          <p:cNvSpPr>
            <a:spLocks noChangeShapeType="1"/>
          </p:cNvSpPr>
          <p:nvPr userDrawn="1"/>
        </p:nvSpPr>
        <p:spPr bwMode="auto">
          <a:xfrm>
            <a:off x="533400" y="762000"/>
            <a:ext cx="0" cy="4419600"/>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7">
            <a:extLst>
              <a:ext uri="{FF2B5EF4-FFF2-40B4-BE49-F238E27FC236}">
                <a16:creationId xmlns:a16="http://schemas.microsoft.com/office/drawing/2014/main" id="{07622204-C4D8-217E-4A85-F967BF389B14}"/>
              </a:ext>
            </a:extLst>
          </p:cNvPr>
          <p:cNvSpPr>
            <a:spLocks noChangeShapeType="1"/>
          </p:cNvSpPr>
          <p:nvPr userDrawn="1"/>
        </p:nvSpPr>
        <p:spPr bwMode="auto">
          <a:xfrm>
            <a:off x="685800" y="5998142"/>
            <a:ext cx="0" cy="457200"/>
          </a:xfrm>
          <a:prstGeom prst="line">
            <a:avLst/>
          </a:prstGeom>
          <a:noFill/>
          <a:ln w="101600">
            <a:solidFill>
              <a:srgbClr val="00683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8">
            <a:extLst>
              <a:ext uri="{FF2B5EF4-FFF2-40B4-BE49-F238E27FC236}">
                <a16:creationId xmlns:a16="http://schemas.microsoft.com/office/drawing/2014/main" id="{865A1B0C-7C58-3055-3CC0-C0E91234F63E}"/>
              </a:ext>
            </a:extLst>
          </p:cNvPr>
          <p:cNvSpPr>
            <a:spLocks noChangeShapeType="1"/>
          </p:cNvSpPr>
          <p:nvPr userDrawn="1"/>
        </p:nvSpPr>
        <p:spPr bwMode="auto">
          <a:xfrm>
            <a:off x="838200" y="5937817"/>
            <a:ext cx="0" cy="517525"/>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9">
            <a:extLst>
              <a:ext uri="{FF2B5EF4-FFF2-40B4-BE49-F238E27FC236}">
                <a16:creationId xmlns:a16="http://schemas.microsoft.com/office/drawing/2014/main" id="{46CB247B-9942-961F-EB61-A05C93060AAA}"/>
              </a:ext>
            </a:extLst>
          </p:cNvPr>
          <p:cNvSpPr>
            <a:spLocks noChangeShapeType="1"/>
          </p:cNvSpPr>
          <p:nvPr userDrawn="1"/>
        </p:nvSpPr>
        <p:spPr bwMode="auto">
          <a:xfrm>
            <a:off x="534202" y="5919050"/>
            <a:ext cx="0" cy="158183"/>
          </a:xfrm>
          <a:prstGeom prst="line">
            <a:avLst/>
          </a:prstGeom>
          <a:noFill/>
          <a:ln w="57150">
            <a:solidFill>
              <a:srgbClr val="FEBE1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 name="Picture 10">
            <a:extLst>
              <a:ext uri="{FF2B5EF4-FFF2-40B4-BE49-F238E27FC236}">
                <a16:creationId xmlns:a16="http://schemas.microsoft.com/office/drawing/2014/main" id="{4EB0DBC9-B3BC-9ACC-0AD5-6CE03BCAE3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3" t="-7110" r="-4623" b="1525"/>
          <a:stretch/>
        </p:blipFill>
        <p:spPr>
          <a:xfrm>
            <a:off x="304804" y="5121275"/>
            <a:ext cx="761992" cy="914400"/>
          </a:xfrm>
          <a:prstGeom prst="rect">
            <a:avLst/>
          </a:prstGeom>
        </p:spPr>
      </p:pic>
    </p:spTree>
    <p:extLst>
      <p:ext uri="{BB962C8B-B14F-4D97-AF65-F5344CB8AC3E}">
        <p14:creationId xmlns:p14="http://schemas.microsoft.com/office/powerpoint/2010/main" val="268678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1BA6D-0663-4514-B936-31FF848B0528}"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229987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1BA6D-0663-4514-B936-31FF848B0528}"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18849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1BA6D-0663-4514-B936-31FF848B0528}"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243517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C1BA6D-0663-4514-B936-31FF848B0528}"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421965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1BA6D-0663-4514-B936-31FF848B0528}"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CDEEC3-1FBE-438F-86CA-2604DE868F1E}" type="slidenum">
              <a:rPr lang="en-US" smtClean="0"/>
              <a:t>‹#›</a:t>
            </a:fld>
            <a:endParaRPr lang="en-US"/>
          </a:p>
        </p:txBody>
      </p:sp>
      <p:sp>
        <p:nvSpPr>
          <p:cNvPr id="5" name="Line 7"/>
          <p:cNvSpPr>
            <a:spLocks noChangeShapeType="1"/>
          </p:cNvSpPr>
          <p:nvPr/>
        </p:nvSpPr>
        <p:spPr bwMode="auto">
          <a:xfrm>
            <a:off x="685800" y="304800"/>
            <a:ext cx="0" cy="6248400"/>
          </a:xfrm>
          <a:prstGeom prst="line">
            <a:avLst/>
          </a:prstGeom>
          <a:noFill/>
          <a:ln w="101600">
            <a:solidFill>
              <a:schemeClr val="accent6">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8"/>
          <p:cNvSpPr>
            <a:spLocks noChangeShapeType="1"/>
          </p:cNvSpPr>
          <p:nvPr/>
        </p:nvSpPr>
        <p:spPr bwMode="auto">
          <a:xfrm>
            <a:off x="838200" y="533400"/>
            <a:ext cx="0" cy="5867400"/>
          </a:xfrm>
          <a:prstGeom prst="line">
            <a:avLst/>
          </a:prstGeom>
          <a:noFill/>
          <a:ln w="5715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9"/>
          <p:cNvSpPr>
            <a:spLocks noChangeShapeType="1"/>
          </p:cNvSpPr>
          <p:nvPr/>
        </p:nvSpPr>
        <p:spPr bwMode="auto">
          <a:xfrm>
            <a:off x="533400" y="762000"/>
            <a:ext cx="0" cy="5334000"/>
          </a:xfrm>
          <a:prstGeom prst="line">
            <a:avLst/>
          </a:prstGeom>
          <a:noFill/>
          <a:ln w="57150">
            <a:solidFill>
              <a:schemeClr val="accent4">
                <a:lumMod val="60000"/>
                <a:lumOff val="40000"/>
              </a:schemeClr>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83097"/>
          <a:stretch/>
        </p:blipFill>
        <p:spPr>
          <a:xfrm>
            <a:off x="381000" y="5211979"/>
            <a:ext cx="762000" cy="699649"/>
          </a:xfrm>
          <a:prstGeom prst="rect">
            <a:avLst/>
          </a:prstGeom>
        </p:spPr>
      </p:pic>
    </p:spTree>
    <p:extLst>
      <p:ext uri="{BB962C8B-B14F-4D97-AF65-F5344CB8AC3E}">
        <p14:creationId xmlns:p14="http://schemas.microsoft.com/office/powerpoint/2010/main" val="371054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C1BA6D-0663-4514-B936-31FF848B0528}"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1327858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C1BA6D-0663-4514-B936-31FF848B0528}"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DEEC3-1FBE-438F-86CA-2604DE868F1E}" type="slidenum">
              <a:rPr lang="en-US" smtClean="0"/>
              <a:t>‹#›</a:t>
            </a:fld>
            <a:endParaRPr lang="en-US"/>
          </a:p>
        </p:txBody>
      </p:sp>
    </p:spTree>
    <p:extLst>
      <p:ext uri="{BB962C8B-B14F-4D97-AF65-F5344CB8AC3E}">
        <p14:creationId xmlns:p14="http://schemas.microsoft.com/office/powerpoint/2010/main" val="2397821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C1BA6D-0663-4514-B936-31FF848B0528}" type="datetimeFigureOut">
              <a:rPr lang="en-US" smtClean="0"/>
              <a:t>5/29/2026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CDEEC3-1FBE-438F-86CA-2604DE868F1E}" type="slidenum">
              <a:rPr lang="en-US" smtClean="0"/>
              <a:t>‹#›</a:t>
            </a:fld>
            <a:endParaRPr lang="en-US"/>
          </a:p>
        </p:txBody>
      </p:sp>
    </p:spTree>
    <p:extLst>
      <p:ext uri="{BB962C8B-B14F-4D97-AF65-F5344CB8AC3E}">
        <p14:creationId xmlns:p14="http://schemas.microsoft.com/office/powerpoint/2010/main" val="27898647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studentaid.gov/plus-ap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studentaid.gov/"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www.gafutures.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www.sss.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afutures.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afutures.org/hope-state-aid-programs/hope-zell-miller-scholarships/how-to-track-your-hope-academic-eligibilit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abac.edu/admissions/financial_aid/financial_aid_tips_how-tos.htm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finaid@abac.edu" TargetMode="External"/><Relationship Id="rId2" Type="http://schemas.openxmlformats.org/officeDocument/2006/relationships/hyperlink" Target="https://www.abac.edu/admissions/financial_aid"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hyperlink" Target="https://www.abac.edu/admissions/student_accounts/cost-attendance.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abac.edu/"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studentaccounts@abac.edu" TargetMode="External"/><Relationship Id="rId2" Type="http://schemas.openxmlformats.org/officeDocument/2006/relationships/hyperlink" Target="https://www.abac.edu/admissions/student_accounts/index.html" TargetMode="Externa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457200"/>
            <a:ext cx="6803136" cy="5334000"/>
          </a:xfrm>
        </p:spPr>
        <p:txBody>
          <a:bodyPr vert="horz" lIns="91440" tIns="45720" rIns="91440" bIns="45720" rtlCol="0" anchor="t">
            <a:normAutofit/>
          </a:bodyPr>
          <a:lstStyle/>
          <a:p>
            <a:endParaRPr lang="en-US"/>
          </a:p>
          <a:p>
            <a:endParaRPr lang="en-US"/>
          </a:p>
          <a:p>
            <a:r>
              <a:rPr lang="en-US" sz="3600">
                <a:cs typeface="Calibri"/>
              </a:rPr>
              <a:t>Let's Talk about the Money!</a:t>
            </a:r>
            <a:endParaRPr lang="en-US" sz="3600"/>
          </a:p>
          <a:p>
            <a:endParaRPr lang="en-US" sz="3600"/>
          </a:p>
          <a:p>
            <a:r>
              <a:rPr lang="en-US" sz="3600"/>
              <a:t>Financial Obligations for Your College Education</a:t>
            </a:r>
            <a:endParaRPr lang="en-US"/>
          </a:p>
        </p:txBody>
      </p:sp>
      <p:pic>
        <p:nvPicPr>
          <p:cNvPr id="2" name="Picture 1">
            <a:extLst>
              <a:ext uri="{FF2B5EF4-FFF2-40B4-BE49-F238E27FC236}">
                <a16:creationId xmlns:a16="http://schemas.microsoft.com/office/drawing/2014/main" id="{A703DF4F-E974-A396-7F9F-9AADD357059D}"/>
              </a:ext>
            </a:extLst>
          </p:cNvPr>
          <p:cNvPicPr>
            <a:picLocks noChangeAspect="1"/>
          </p:cNvPicPr>
          <p:nvPr/>
        </p:nvPicPr>
        <p:blipFill>
          <a:blip r:embed="rId3"/>
          <a:stretch>
            <a:fillRect/>
          </a:stretch>
        </p:blipFill>
        <p:spPr>
          <a:xfrm>
            <a:off x="1626845" y="3581400"/>
            <a:ext cx="6480927" cy="2743200"/>
          </a:xfrm>
          <a:prstGeom prst="rect">
            <a:avLst/>
          </a:prstGeom>
        </p:spPr>
      </p:pic>
    </p:spTree>
    <p:extLst>
      <p:ext uri="{BB962C8B-B14F-4D97-AF65-F5344CB8AC3E}">
        <p14:creationId xmlns:p14="http://schemas.microsoft.com/office/powerpoint/2010/main" val="332312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1CB0-000C-208A-02EB-BA67DB418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F8B49-6FAB-631F-FD20-149E8F44C4AB}"/>
              </a:ext>
            </a:extLst>
          </p:cNvPr>
          <p:cNvSpPr>
            <a:spLocks noGrp="1"/>
          </p:cNvSpPr>
          <p:nvPr>
            <p:ph type="title"/>
          </p:nvPr>
        </p:nvSpPr>
        <p:spPr/>
        <p:txBody>
          <a:bodyPr>
            <a:normAutofit/>
          </a:bodyPr>
          <a:lstStyle/>
          <a:p>
            <a:pPr algn="ctr"/>
            <a:r>
              <a:rPr lang="en-US" sz="4000" b="1"/>
              <a:t>Federal Direct Loan Origination Fees</a:t>
            </a:r>
          </a:p>
        </p:txBody>
      </p:sp>
      <p:sp>
        <p:nvSpPr>
          <p:cNvPr id="3" name="Content Placeholder 2">
            <a:extLst>
              <a:ext uri="{FF2B5EF4-FFF2-40B4-BE49-F238E27FC236}">
                <a16:creationId xmlns:a16="http://schemas.microsoft.com/office/drawing/2014/main" id="{6A100748-6E78-DBC5-EAF9-F95D48BAC876}"/>
              </a:ext>
            </a:extLst>
          </p:cNvPr>
          <p:cNvSpPr>
            <a:spLocks noGrp="1"/>
          </p:cNvSpPr>
          <p:nvPr>
            <p:ph idx="1"/>
          </p:nvPr>
        </p:nvSpPr>
        <p:spPr>
          <a:xfrm>
            <a:off x="1066800" y="1686675"/>
            <a:ext cx="7886700" cy="4113086"/>
          </a:xfrm>
        </p:spPr>
        <p:txBody>
          <a:bodyPr vert="horz" lIns="91440" tIns="45720" rIns="91440" bIns="45720" rtlCol="0" anchor="t">
            <a:normAutofit/>
          </a:bodyPr>
          <a:lstStyle/>
          <a:p>
            <a:pPr marL="0" indent="0">
              <a:buNone/>
            </a:pPr>
            <a:r>
              <a:rPr lang="en-US" sz="2000"/>
              <a:t>The Origination Fee is the amount a borrower is required to pay the U.S. Department of Education to help defray the cost of a Federal Direct Loan.</a:t>
            </a:r>
          </a:p>
          <a:p>
            <a:pPr marL="0" indent="0">
              <a:buNone/>
            </a:pPr>
            <a:endParaRPr lang="en-US" sz="280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587634B4-9293-803C-E0CA-501618CACBC1}"/>
              </a:ext>
            </a:extLst>
          </p:cNvPr>
          <p:cNvGraphicFramePr>
            <a:graphicFrameLocks noGrp="1"/>
          </p:cNvGraphicFramePr>
          <p:nvPr>
            <p:extLst>
              <p:ext uri="{D42A27DB-BD31-4B8C-83A1-F6EECF244321}">
                <p14:modId xmlns:p14="http://schemas.microsoft.com/office/powerpoint/2010/main" val="550719876"/>
              </p:ext>
            </p:extLst>
          </p:nvPr>
        </p:nvGraphicFramePr>
        <p:xfrm>
          <a:off x="1905000" y="2455978"/>
          <a:ext cx="6096000" cy="1112520"/>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2344889667"/>
                    </a:ext>
                  </a:extLst>
                </a:gridCol>
                <a:gridCol w="3048000">
                  <a:extLst>
                    <a:ext uri="{9D8B030D-6E8A-4147-A177-3AD203B41FA5}">
                      <a16:colId xmlns:a16="http://schemas.microsoft.com/office/drawing/2014/main" val="1880113279"/>
                    </a:ext>
                  </a:extLst>
                </a:gridCol>
              </a:tblGrid>
              <a:tr h="370840">
                <a:tc>
                  <a:txBody>
                    <a:bodyPr/>
                    <a:lstStyle/>
                    <a:p>
                      <a:pPr algn="ctr"/>
                      <a:r>
                        <a:rPr lang="en-US" sz="1600"/>
                        <a:t>Loan Type</a:t>
                      </a:r>
                    </a:p>
                  </a:txBody>
                  <a:tcPr/>
                </a:tc>
                <a:tc>
                  <a:txBody>
                    <a:bodyPr/>
                    <a:lstStyle/>
                    <a:p>
                      <a:pPr algn="ctr"/>
                      <a:r>
                        <a:rPr lang="en-US" sz="1600"/>
                        <a:t>Origination Fee</a:t>
                      </a:r>
                    </a:p>
                  </a:txBody>
                  <a:tcPr/>
                </a:tc>
                <a:extLst>
                  <a:ext uri="{0D108BD9-81ED-4DB2-BD59-A6C34878D82A}">
                    <a16:rowId xmlns:a16="http://schemas.microsoft.com/office/drawing/2014/main" val="3124072429"/>
                  </a:ext>
                </a:extLst>
              </a:tr>
              <a:tr h="370840">
                <a:tc>
                  <a:txBody>
                    <a:bodyPr/>
                    <a:lstStyle/>
                    <a:p>
                      <a:pPr algn="ctr"/>
                      <a:r>
                        <a:rPr lang="en-US" sz="1600"/>
                        <a:t>Subsidized &amp; Unsubsidized Loans</a:t>
                      </a:r>
                    </a:p>
                  </a:txBody>
                  <a:tcPr/>
                </a:tc>
                <a:tc>
                  <a:txBody>
                    <a:bodyPr/>
                    <a:lstStyle/>
                    <a:p>
                      <a:pPr algn="ctr"/>
                      <a:r>
                        <a:rPr lang="en-US" sz="1600"/>
                        <a:t>1.057%</a:t>
                      </a:r>
                    </a:p>
                  </a:txBody>
                  <a:tcPr/>
                </a:tc>
                <a:extLst>
                  <a:ext uri="{0D108BD9-81ED-4DB2-BD59-A6C34878D82A}">
                    <a16:rowId xmlns:a16="http://schemas.microsoft.com/office/drawing/2014/main" val="1537310828"/>
                  </a:ext>
                </a:extLst>
              </a:tr>
              <a:tr h="370840">
                <a:tc>
                  <a:txBody>
                    <a:bodyPr/>
                    <a:lstStyle/>
                    <a:p>
                      <a:pPr algn="ctr"/>
                      <a:r>
                        <a:rPr lang="en-US" sz="1600"/>
                        <a:t>Parent PLUS Loans</a:t>
                      </a:r>
                    </a:p>
                  </a:txBody>
                  <a:tcPr/>
                </a:tc>
                <a:tc>
                  <a:txBody>
                    <a:bodyPr/>
                    <a:lstStyle/>
                    <a:p>
                      <a:pPr algn="ctr"/>
                      <a:r>
                        <a:rPr lang="en-US" sz="1600"/>
                        <a:t>4.228%</a:t>
                      </a:r>
                    </a:p>
                  </a:txBody>
                  <a:tcPr/>
                </a:tc>
                <a:extLst>
                  <a:ext uri="{0D108BD9-81ED-4DB2-BD59-A6C34878D82A}">
                    <a16:rowId xmlns:a16="http://schemas.microsoft.com/office/drawing/2014/main" val="3426310464"/>
                  </a:ext>
                </a:extLst>
              </a:tr>
            </a:tbl>
          </a:graphicData>
        </a:graphic>
      </p:graphicFrame>
      <p:sp>
        <p:nvSpPr>
          <p:cNvPr id="6" name="TextBox 5">
            <a:extLst>
              <a:ext uri="{FF2B5EF4-FFF2-40B4-BE49-F238E27FC236}">
                <a16:creationId xmlns:a16="http://schemas.microsoft.com/office/drawing/2014/main" id="{859556F4-41EE-24BB-FD0E-C1C2CE080B0B}"/>
              </a:ext>
            </a:extLst>
          </p:cNvPr>
          <p:cNvSpPr txBox="1"/>
          <p:nvPr/>
        </p:nvSpPr>
        <p:spPr>
          <a:xfrm>
            <a:off x="1181100" y="3830269"/>
            <a:ext cx="7772400" cy="2308324"/>
          </a:xfrm>
          <a:prstGeom prst="rect">
            <a:avLst/>
          </a:prstGeom>
          <a:noFill/>
        </p:spPr>
        <p:txBody>
          <a:bodyPr wrap="square">
            <a:spAutoFit/>
          </a:bodyPr>
          <a:lstStyle/>
          <a:p>
            <a:r>
              <a:rPr lang="en-US" dirty="0"/>
              <a:t>Example: Student accepts $5500 in the Federal Direct Unsubsidized Loan for the 2026-2027 academic year.</a:t>
            </a:r>
          </a:p>
          <a:p>
            <a:endParaRPr lang="en-US" dirty="0"/>
          </a:p>
          <a:p>
            <a:r>
              <a:rPr lang="en-US" dirty="0"/>
              <a:t>This amount is split equally over Fall 2026 &amp; Spring 2027 semesters.</a:t>
            </a:r>
          </a:p>
          <a:p>
            <a:r>
              <a:rPr lang="en-US" dirty="0"/>
              <a:t>($2750 Fall / $2750 Spring)</a:t>
            </a:r>
          </a:p>
          <a:p>
            <a:endParaRPr lang="en-US" dirty="0"/>
          </a:p>
          <a:p>
            <a:r>
              <a:rPr lang="en-US" dirty="0"/>
              <a:t>Once the loan origination fee has been deducted, the net amount of $2721 will apply toward the student’s account balance in </a:t>
            </a:r>
            <a:r>
              <a:rPr lang="en-US" dirty="0" err="1"/>
              <a:t>eStallion</a:t>
            </a:r>
            <a:r>
              <a:rPr lang="en-US" dirty="0"/>
              <a:t>.</a:t>
            </a:r>
          </a:p>
        </p:txBody>
      </p:sp>
    </p:spTree>
    <p:extLst>
      <p:ext uri="{BB962C8B-B14F-4D97-AF65-F5344CB8AC3E}">
        <p14:creationId xmlns:p14="http://schemas.microsoft.com/office/powerpoint/2010/main" val="2179644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72878-45E9-227A-C1FC-7EC717DDC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C8C542-239F-8114-3089-0CAFBE40A135}"/>
              </a:ext>
            </a:extLst>
          </p:cNvPr>
          <p:cNvSpPr>
            <a:spLocks noGrp="1"/>
          </p:cNvSpPr>
          <p:nvPr>
            <p:ph type="title"/>
          </p:nvPr>
        </p:nvSpPr>
        <p:spPr/>
        <p:txBody>
          <a:bodyPr>
            <a:normAutofit/>
          </a:bodyPr>
          <a:lstStyle/>
          <a:p>
            <a:pPr algn="ctr"/>
            <a:r>
              <a:rPr lang="en-US" sz="4000" b="1"/>
              <a:t>First Time Borrowers</a:t>
            </a:r>
          </a:p>
        </p:txBody>
      </p:sp>
      <p:pic>
        <p:nvPicPr>
          <p:cNvPr id="7" name="Content Placeholder 6">
            <a:hlinkClick r:id="rId3"/>
            <a:extLst>
              <a:ext uri="{FF2B5EF4-FFF2-40B4-BE49-F238E27FC236}">
                <a16:creationId xmlns:a16="http://schemas.microsoft.com/office/drawing/2014/main" id="{B3A7A744-D654-4131-0F70-19DE7F5753FD}"/>
              </a:ext>
            </a:extLst>
          </p:cNvPr>
          <p:cNvPicPr>
            <a:picLocks noGrp="1" noChangeAspect="1"/>
          </p:cNvPicPr>
          <p:nvPr>
            <p:ph idx="1"/>
          </p:nvPr>
        </p:nvPicPr>
        <p:blipFill>
          <a:blip r:embed="rId4"/>
          <a:stretch>
            <a:fillRect/>
          </a:stretch>
        </p:blipFill>
        <p:spPr>
          <a:xfrm>
            <a:off x="1029855" y="1665289"/>
            <a:ext cx="7886700" cy="2960169"/>
          </a:xfrm>
        </p:spPr>
      </p:pic>
      <p:sp>
        <p:nvSpPr>
          <p:cNvPr id="8" name="TextBox 7">
            <a:extLst>
              <a:ext uri="{FF2B5EF4-FFF2-40B4-BE49-F238E27FC236}">
                <a16:creationId xmlns:a16="http://schemas.microsoft.com/office/drawing/2014/main" id="{1C4A38D8-A2A9-9E99-E1F4-972DDB3C40F2}"/>
              </a:ext>
            </a:extLst>
          </p:cNvPr>
          <p:cNvSpPr txBox="1"/>
          <p:nvPr/>
        </p:nvSpPr>
        <p:spPr>
          <a:xfrm>
            <a:off x="1371600" y="5105400"/>
            <a:ext cx="6858000" cy="830997"/>
          </a:xfrm>
          <a:prstGeom prst="rect">
            <a:avLst/>
          </a:prstGeom>
          <a:noFill/>
        </p:spPr>
        <p:txBody>
          <a:bodyPr wrap="square" rtlCol="0">
            <a:spAutoFit/>
          </a:bodyPr>
          <a:lstStyle/>
          <a:p>
            <a:r>
              <a:rPr lang="en-US" sz="2400" b="1" dirty="0"/>
              <a:t>Loan Entrance Counseling</a:t>
            </a:r>
          </a:p>
          <a:p>
            <a:r>
              <a:rPr lang="en-US" sz="2400" b="1" dirty="0"/>
              <a:t>Master Promissory Note (MPN)</a:t>
            </a:r>
          </a:p>
        </p:txBody>
      </p:sp>
    </p:spTree>
    <p:extLst>
      <p:ext uri="{BB962C8B-B14F-4D97-AF65-F5344CB8AC3E}">
        <p14:creationId xmlns:p14="http://schemas.microsoft.com/office/powerpoint/2010/main" val="384858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A5780-DA3F-D711-D115-CE74693AB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28B37-1E34-50BB-47E5-D470D40293EC}"/>
              </a:ext>
            </a:extLst>
          </p:cNvPr>
          <p:cNvSpPr>
            <a:spLocks noGrp="1"/>
          </p:cNvSpPr>
          <p:nvPr>
            <p:ph type="title"/>
          </p:nvPr>
        </p:nvSpPr>
        <p:spPr/>
        <p:txBody>
          <a:bodyPr>
            <a:normAutofit/>
          </a:bodyPr>
          <a:lstStyle/>
          <a:p>
            <a:pPr algn="ctr"/>
            <a:r>
              <a:rPr lang="en-US" sz="4000" b="1"/>
              <a:t>Federal Direct Parent PLUS Loans</a:t>
            </a:r>
          </a:p>
        </p:txBody>
      </p:sp>
      <p:pic>
        <p:nvPicPr>
          <p:cNvPr id="6" name="Content Placeholder 5">
            <a:hlinkClick r:id="rId3"/>
            <a:extLst>
              <a:ext uri="{FF2B5EF4-FFF2-40B4-BE49-F238E27FC236}">
                <a16:creationId xmlns:a16="http://schemas.microsoft.com/office/drawing/2014/main" id="{D635BB64-52DB-105D-01AB-C32910AB6DFD}"/>
              </a:ext>
            </a:extLst>
          </p:cNvPr>
          <p:cNvPicPr>
            <a:picLocks noGrp="1" noChangeAspect="1"/>
          </p:cNvPicPr>
          <p:nvPr>
            <p:ph idx="1"/>
          </p:nvPr>
        </p:nvPicPr>
        <p:blipFill>
          <a:blip r:embed="rId4"/>
          <a:stretch>
            <a:fillRect/>
          </a:stretch>
        </p:blipFill>
        <p:spPr>
          <a:xfrm>
            <a:off x="856421" y="1447800"/>
            <a:ext cx="7431158" cy="2212975"/>
          </a:xfrm>
        </p:spPr>
      </p:pic>
      <p:sp>
        <p:nvSpPr>
          <p:cNvPr id="9" name="TextBox 8">
            <a:extLst>
              <a:ext uri="{FF2B5EF4-FFF2-40B4-BE49-F238E27FC236}">
                <a16:creationId xmlns:a16="http://schemas.microsoft.com/office/drawing/2014/main" id="{33E8622B-61FD-0D2B-31E5-AFA20AB6E901}"/>
              </a:ext>
            </a:extLst>
          </p:cNvPr>
          <p:cNvSpPr txBox="1"/>
          <p:nvPr/>
        </p:nvSpPr>
        <p:spPr>
          <a:xfrm>
            <a:off x="1084192" y="3784440"/>
            <a:ext cx="7886700" cy="2554545"/>
          </a:xfrm>
          <a:prstGeom prst="rect">
            <a:avLst/>
          </a:prstGeom>
          <a:noFill/>
        </p:spPr>
        <p:txBody>
          <a:bodyPr wrap="square" rtlCol="0">
            <a:spAutoFit/>
          </a:bodyPr>
          <a:lstStyle/>
          <a:p>
            <a:r>
              <a:rPr lang="en-US" sz="1600" dirty="0"/>
              <a:t>A student must have a FAFSA on file for a parent to be able to obtain a Parent PLUS Loan.</a:t>
            </a:r>
          </a:p>
          <a:p>
            <a:endParaRPr lang="en-US" sz="1600" dirty="0"/>
          </a:p>
          <a:p>
            <a:r>
              <a:rPr lang="en-US" sz="1600" dirty="0"/>
              <a:t>To apply for the Parent PLUS Loan, the parent must log into </a:t>
            </a:r>
            <a:r>
              <a:rPr lang="en-US" sz="1600" b="1" dirty="0">
                <a:solidFill>
                  <a:srgbClr val="0070C0"/>
                </a:solidFill>
                <a:hlinkClick r:id="rId5"/>
              </a:rPr>
              <a:t>studentaid.gov</a:t>
            </a:r>
            <a:r>
              <a:rPr lang="en-US" sz="1600" dirty="0">
                <a:solidFill>
                  <a:srgbClr val="0070C0"/>
                </a:solidFill>
                <a:hlinkClick r:id="rId5"/>
              </a:rPr>
              <a:t> </a:t>
            </a:r>
            <a:r>
              <a:rPr lang="en-US" sz="1600" dirty="0"/>
              <a:t>with the </a:t>
            </a:r>
            <a:r>
              <a:rPr lang="en-US" sz="1600" b="1" dirty="0">
                <a:solidFill>
                  <a:srgbClr val="006834"/>
                </a:solidFill>
              </a:rPr>
              <a:t>parent’s </a:t>
            </a:r>
            <a:r>
              <a:rPr lang="en-US" sz="1600" b="1" dirty="0" err="1">
                <a:solidFill>
                  <a:srgbClr val="006834"/>
                </a:solidFill>
              </a:rPr>
              <a:t>StudentAid.Gov</a:t>
            </a:r>
            <a:r>
              <a:rPr lang="en-US" sz="1600" b="1" dirty="0">
                <a:solidFill>
                  <a:srgbClr val="006834"/>
                </a:solidFill>
              </a:rPr>
              <a:t> account</a:t>
            </a:r>
            <a:r>
              <a:rPr lang="en-US" sz="1600" b="1" dirty="0">
                <a:solidFill>
                  <a:srgbClr val="92D050"/>
                </a:solidFill>
              </a:rPr>
              <a:t> </a:t>
            </a:r>
            <a:r>
              <a:rPr lang="en-US" sz="1600" dirty="0"/>
              <a:t>and apply for a Parent PLUS Loan.</a:t>
            </a:r>
          </a:p>
          <a:p>
            <a:endParaRPr lang="en-US" sz="1600" dirty="0"/>
          </a:p>
          <a:p>
            <a:r>
              <a:rPr lang="en-US" sz="1600" dirty="0"/>
              <a:t>New limits for Parent PLUS Loans:</a:t>
            </a:r>
          </a:p>
          <a:p>
            <a:r>
              <a:rPr lang="en-US" sz="1600" dirty="0"/>
              <a:t>$20,000 annual limit</a:t>
            </a:r>
          </a:p>
          <a:p>
            <a:r>
              <a:rPr lang="en-US" sz="1600" dirty="0"/>
              <a:t>$65,000 aggregate limit</a:t>
            </a:r>
          </a:p>
          <a:p>
            <a:endParaRPr lang="en-US" sz="1600" dirty="0"/>
          </a:p>
          <a:p>
            <a:r>
              <a:rPr lang="en-US" sz="1600" dirty="0"/>
              <a:t>The interest rate for Parent PLUS Loans disbursed during the 2026-27 academic year is 9.07%.</a:t>
            </a:r>
          </a:p>
        </p:txBody>
      </p:sp>
    </p:spTree>
    <p:extLst>
      <p:ext uri="{BB962C8B-B14F-4D97-AF65-F5344CB8AC3E}">
        <p14:creationId xmlns:p14="http://schemas.microsoft.com/office/powerpoint/2010/main" val="844644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74B2E-48AE-7F1B-BFD2-45C6BB14E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80C17-F3EA-A584-181E-7FE46DFD8535}"/>
              </a:ext>
            </a:extLst>
          </p:cNvPr>
          <p:cNvSpPr>
            <a:spLocks noGrp="1"/>
          </p:cNvSpPr>
          <p:nvPr>
            <p:ph type="title"/>
          </p:nvPr>
        </p:nvSpPr>
        <p:spPr/>
        <p:txBody>
          <a:bodyPr>
            <a:normAutofit/>
          </a:bodyPr>
          <a:lstStyle/>
          <a:p>
            <a:pPr algn="ctr"/>
            <a:r>
              <a:rPr lang="en-US" sz="3600" b="1"/>
              <a:t>How to Apply for HOPE/Zell Miller Scholarships</a:t>
            </a:r>
          </a:p>
        </p:txBody>
      </p:sp>
      <p:sp>
        <p:nvSpPr>
          <p:cNvPr id="3" name="Content Placeholder 2">
            <a:extLst>
              <a:ext uri="{FF2B5EF4-FFF2-40B4-BE49-F238E27FC236}">
                <a16:creationId xmlns:a16="http://schemas.microsoft.com/office/drawing/2014/main" id="{8F66F6EE-BB47-4DDE-9E92-071A92CD7C50}"/>
              </a:ext>
            </a:extLst>
          </p:cNvPr>
          <p:cNvSpPr>
            <a:spLocks noGrp="1"/>
          </p:cNvSpPr>
          <p:nvPr>
            <p:ph idx="1"/>
          </p:nvPr>
        </p:nvSpPr>
        <p:spPr>
          <a:xfrm>
            <a:off x="1066800" y="1686675"/>
            <a:ext cx="7886700" cy="4113086"/>
          </a:xfrm>
        </p:spPr>
        <p:txBody>
          <a:bodyPr vert="horz" lIns="91440" tIns="45720" rIns="91440" bIns="45720" rtlCol="0" anchor="t">
            <a:normAutofit/>
          </a:bodyPr>
          <a:lstStyle/>
          <a:p>
            <a:pPr marL="0" indent="0">
              <a:buNone/>
            </a:pPr>
            <a:r>
              <a:rPr lang="en-US" sz="3200"/>
              <a:t>HOPE/Zell Miller Scholarships</a:t>
            </a:r>
          </a:p>
          <a:p>
            <a:pPr marL="0" indent="0">
              <a:buNone/>
            </a:pPr>
            <a:r>
              <a:rPr lang="en-US" altLang="en-US" sz="2400">
                <a:latin typeface="Calibri" panose="020F0502020204030204" pitchFamily="34" charset="0"/>
                <a:ea typeface="Calibri" panose="020F0502020204030204" pitchFamily="34" charset="0"/>
                <a:cs typeface="Calibri" panose="020F0502020204030204" pitchFamily="34" charset="0"/>
              </a:rPr>
              <a:t>Two Options:</a:t>
            </a:r>
          </a:p>
          <a:p>
            <a:pPr marL="457200" indent="-457200">
              <a:buFont typeface="+mj-lt"/>
              <a:buAutoNum type="arabicPeriod"/>
            </a:pPr>
            <a:r>
              <a:rPr lang="en-US" altLang="en-US" sz="2400">
                <a:latin typeface="Calibri" panose="020F0502020204030204" pitchFamily="34" charset="0"/>
                <a:ea typeface="Calibri" panose="020F0502020204030204" pitchFamily="34" charset="0"/>
                <a:cs typeface="Calibri" panose="020F0502020204030204" pitchFamily="34" charset="0"/>
              </a:rPr>
              <a:t>Complete the GSFAPP at </a:t>
            </a:r>
            <a:r>
              <a:rPr lang="en-US" altLang="en-US" sz="2400">
                <a:latin typeface="Calibri" panose="020F0502020204030204" pitchFamily="34" charset="0"/>
                <a:ea typeface="Calibri" panose="020F0502020204030204" pitchFamily="34" charset="0"/>
                <a:cs typeface="Calibri" panose="020F0502020204030204" pitchFamily="34" charset="0"/>
                <a:hlinkClick r:id="rId3"/>
              </a:rPr>
              <a:t>gafutures.org</a:t>
            </a:r>
            <a:r>
              <a:rPr lang="en-US" altLang="en-US" sz="2400">
                <a:latin typeface="Calibri" panose="020F0502020204030204" pitchFamily="34" charset="0"/>
                <a:ea typeface="Calibri" panose="020F0502020204030204" pitchFamily="34" charset="0"/>
                <a:cs typeface="Calibri" panose="020F0502020204030204" pitchFamily="34" charset="0"/>
              </a:rPr>
              <a:t> (valid for 10 years), or</a:t>
            </a:r>
          </a:p>
          <a:p>
            <a:pPr marL="457200" indent="-457200">
              <a:buFont typeface="+mj-lt"/>
              <a:buAutoNum type="arabicPeriod"/>
            </a:pPr>
            <a:r>
              <a:rPr lang="en-US" altLang="en-US" sz="2400">
                <a:latin typeface="Calibri" panose="020F0502020204030204" pitchFamily="34" charset="0"/>
                <a:ea typeface="Calibri" panose="020F0502020204030204" pitchFamily="34" charset="0"/>
                <a:cs typeface="Calibri" panose="020F0502020204030204" pitchFamily="34" charset="0"/>
              </a:rPr>
              <a:t>Submit a FAFSA every year</a:t>
            </a:r>
            <a:br>
              <a:rPr lang="en-US" altLang="en-US" sz="2400">
                <a:latin typeface="Calibri" panose="020F0502020204030204" pitchFamily="34" charset="0"/>
                <a:ea typeface="Calibri" panose="020F0502020204030204" pitchFamily="34" charset="0"/>
                <a:cs typeface="Calibri" panose="020F0502020204030204" pitchFamily="34" charset="0"/>
              </a:rPr>
            </a:br>
            <a:br>
              <a:rPr lang="en-US" altLang="en-US" sz="2400">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0C9AB16-9DFF-5571-6057-FC169E6CD027}"/>
              </a:ext>
            </a:extLst>
          </p:cNvPr>
          <p:cNvSpPr txBox="1"/>
          <p:nvPr/>
        </p:nvSpPr>
        <p:spPr>
          <a:xfrm>
            <a:off x="1219200" y="4343400"/>
            <a:ext cx="4038600" cy="1600438"/>
          </a:xfrm>
          <a:prstGeom prst="rect">
            <a:avLst/>
          </a:prstGeom>
          <a:noFill/>
        </p:spPr>
        <p:txBody>
          <a:bodyPr wrap="square" rtlCol="0">
            <a:spAutoFit/>
          </a:bodyPr>
          <a:lstStyle/>
          <a:p>
            <a:pPr algn="ctr"/>
            <a:r>
              <a:rPr lang="en-US" sz="2000" b="1">
                <a:ln w="12700" cmpd="sng">
                  <a:solidFill>
                    <a:schemeClr val="accent4"/>
                  </a:solidFill>
                  <a:prstDash val="solid"/>
                </a:ln>
                <a:solidFill>
                  <a:srgbClr val="264F26"/>
                </a:solidFill>
              </a:rPr>
              <a:t>Thunder &amp; Lightning say:  Complete a GSFAPP so you always have a HOPE/Zell Miller Scholarship application on file.</a:t>
            </a:r>
          </a:p>
          <a:p>
            <a:endParaRPr lang="en-US"/>
          </a:p>
        </p:txBody>
      </p:sp>
      <p:sp>
        <p:nvSpPr>
          <p:cNvPr id="6" name="Rectangle 5">
            <a:extLst>
              <a:ext uri="{FF2B5EF4-FFF2-40B4-BE49-F238E27FC236}">
                <a16:creationId xmlns:a16="http://schemas.microsoft.com/office/drawing/2014/main" id="{FBCAD8B5-89E8-2EAE-92E1-4D2D0427DCB3}"/>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027" name="image_0">
            <a:extLst>
              <a:ext uri="{FF2B5EF4-FFF2-40B4-BE49-F238E27FC236}">
                <a16:creationId xmlns:a16="http://schemas.microsoft.com/office/drawing/2014/main" id="{E562DC3A-7FA1-B8CC-06BD-BD5C4F0E0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387" y="3124200"/>
            <a:ext cx="3184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436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F518-E92F-A85D-752C-2FCBE1AC5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8A1ACB-5589-05BD-3AFF-1EB727FDBA1A}"/>
              </a:ext>
            </a:extLst>
          </p:cNvPr>
          <p:cNvSpPr>
            <a:spLocks noGrp="1"/>
          </p:cNvSpPr>
          <p:nvPr>
            <p:ph type="title"/>
          </p:nvPr>
        </p:nvSpPr>
        <p:spPr/>
        <p:txBody>
          <a:bodyPr>
            <a:normAutofit/>
          </a:bodyPr>
          <a:lstStyle/>
          <a:p>
            <a:pPr algn="ctr"/>
            <a:r>
              <a:rPr lang="en-US" sz="3600" b="1"/>
              <a:t>Selective Service</a:t>
            </a:r>
          </a:p>
        </p:txBody>
      </p:sp>
      <p:sp>
        <p:nvSpPr>
          <p:cNvPr id="3" name="Content Placeholder 2">
            <a:extLst>
              <a:ext uri="{FF2B5EF4-FFF2-40B4-BE49-F238E27FC236}">
                <a16:creationId xmlns:a16="http://schemas.microsoft.com/office/drawing/2014/main" id="{937917F9-CD43-4891-3C55-E95038BAD623}"/>
              </a:ext>
            </a:extLst>
          </p:cNvPr>
          <p:cNvSpPr>
            <a:spLocks noGrp="1"/>
          </p:cNvSpPr>
          <p:nvPr>
            <p:ph idx="1"/>
          </p:nvPr>
        </p:nvSpPr>
        <p:spPr>
          <a:xfrm>
            <a:off x="1066800" y="1686675"/>
            <a:ext cx="7886700" cy="4113086"/>
          </a:xfrm>
        </p:spPr>
        <p:txBody>
          <a:bodyPr vert="horz" lIns="91440" tIns="45720" rIns="91440" bIns="45720" rtlCol="0" anchor="t">
            <a:normAutofit/>
          </a:bodyPr>
          <a:lstStyle/>
          <a:p>
            <a:pPr marL="0" indent="0">
              <a:buNone/>
            </a:pPr>
            <a:br>
              <a:rPr lang="en-US" altLang="en-US" sz="2400"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939992C-5376-5A3E-C3EF-7C6A4ECFD0C3}"/>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TextBox 6">
            <a:extLst>
              <a:ext uri="{FF2B5EF4-FFF2-40B4-BE49-F238E27FC236}">
                <a16:creationId xmlns:a16="http://schemas.microsoft.com/office/drawing/2014/main" id="{E6600D45-D579-7FE6-63E8-3E74E1C6A02F}"/>
              </a:ext>
            </a:extLst>
          </p:cNvPr>
          <p:cNvSpPr txBox="1"/>
          <p:nvPr/>
        </p:nvSpPr>
        <p:spPr>
          <a:xfrm>
            <a:off x="1143000" y="1444907"/>
            <a:ext cx="7467600" cy="646331"/>
          </a:xfrm>
          <a:prstGeom prst="rect">
            <a:avLst/>
          </a:prstGeom>
          <a:noFill/>
        </p:spPr>
        <p:txBody>
          <a:bodyPr wrap="square">
            <a:spAutoFit/>
          </a:bodyPr>
          <a:lstStyle/>
          <a:p>
            <a:r>
              <a:rPr lang="en-US" dirty="0"/>
              <a:t>To receive HOPE/ Zell Miller Scholarships, a student must register with the Selective Service System or be exempt from registration.</a:t>
            </a:r>
          </a:p>
        </p:txBody>
      </p:sp>
      <p:pic>
        <p:nvPicPr>
          <p:cNvPr id="9" name="Picture 8">
            <a:hlinkClick r:id="rId3"/>
            <a:extLst>
              <a:ext uri="{FF2B5EF4-FFF2-40B4-BE49-F238E27FC236}">
                <a16:creationId xmlns:a16="http://schemas.microsoft.com/office/drawing/2014/main" id="{4BAB4B69-D4AD-D249-2245-87250E549A65}"/>
              </a:ext>
            </a:extLst>
          </p:cNvPr>
          <p:cNvPicPr>
            <a:picLocks noChangeAspect="1"/>
          </p:cNvPicPr>
          <p:nvPr/>
        </p:nvPicPr>
        <p:blipFill>
          <a:blip r:embed="rId4"/>
          <a:stretch>
            <a:fillRect/>
          </a:stretch>
        </p:blipFill>
        <p:spPr>
          <a:xfrm>
            <a:off x="971550" y="2605387"/>
            <a:ext cx="8077200" cy="1761629"/>
          </a:xfrm>
          <a:prstGeom prst="rect">
            <a:avLst/>
          </a:prstGeom>
        </p:spPr>
      </p:pic>
      <p:sp>
        <p:nvSpPr>
          <p:cNvPr id="10" name="TextBox 9">
            <a:extLst>
              <a:ext uri="{FF2B5EF4-FFF2-40B4-BE49-F238E27FC236}">
                <a16:creationId xmlns:a16="http://schemas.microsoft.com/office/drawing/2014/main" id="{858883CF-0618-4592-D058-C1348CFB5D85}"/>
              </a:ext>
            </a:extLst>
          </p:cNvPr>
          <p:cNvSpPr txBox="1"/>
          <p:nvPr/>
        </p:nvSpPr>
        <p:spPr>
          <a:xfrm>
            <a:off x="1295400" y="4800600"/>
            <a:ext cx="7467600" cy="923330"/>
          </a:xfrm>
          <a:prstGeom prst="rect">
            <a:avLst/>
          </a:prstGeom>
          <a:noFill/>
        </p:spPr>
        <p:txBody>
          <a:bodyPr wrap="square" rtlCol="0">
            <a:spAutoFit/>
          </a:bodyPr>
          <a:lstStyle/>
          <a:p>
            <a:r>
              <a:rPr lang="en-US"/>
              <a:t>Tips for Success:</a:t>
            </a:r>
          </a:p>
          <a:p>
            <a:pPr marL="285750" indent="-285750">
              <a:buFont typeface="Arial" panose="020B0604020202020204" pitchFamily="34" charset="0"/>
              <a:buChar char="•"/>
            </a:pPr>
            <a:r>
              <a:rPr lang="en-US"/>
              <a:t>You can register up to 30 days prior to your 18</a:t>
            </a:r>
            <a:r>
              <a:rPr lang="en-US" baseline="30000"/>
              <a:t>th</a:t>
            </a:r>
            <a:r>
              <a:rPr lang="en-US"/>
              <a:t> birthday</a:t>
            </a:r>
          </a:p>
          <a:p>
            <a:pPr marL="285750" indent="-285750">
              <a:buFont typeface="Arial" panose="020B0604020202020204" pitchFamily="34" charset="0"/>
              <a:buChar char="•"/>
            </a:pPr>
            <a:r>
              <a:rPr lang="en-US"/>
              <a:t>Make sure you use your legal name, SSN and date of birth</a:t>
            </a:r>
          </a:p>
        </p:txBody>
      </p:sp>
    </p:spTree>
    <p:extLst>
      <p:ext uri="{BB962C8B-B14F-4D97-AF65-F5344CB8AC3E}">
        <p14:creationId xmlns:p14="http://schemas.microsoft.com/office/powerpoint/2010/main" val="218133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96F9D-0FB3-0ACA-2EC1-681621E3E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73953-619B-41F2-653A-8FF5BFB9937C}"/>
              </a:ext>
            </a:extLst>
          </p:cNvPr>
          <p:cNvSpPr>
            <a:spLocks noGrp="1"/>
          </p:cNvSpPr>
          <p:nvPr>
            <p:ph type="title"/>
          </p:nvPr>
        </p:nvSpPr>
        <p:spPr/>
        <p:txBody>
          <a:bodyPr>
            <a:normAutofit/>
          </a:bodyPr>
          <a:lstStyle/>
          <a:p>
            <a:pPr algn="ctr"/>
            <a:r>
              <a:rPr lang="en-US" sz="3600" b="1"/>
              <a:t>HOPE Scholarship</a:t>
            </a:r>
          </a:p>
        </p:txBody>
      </p:sp>
      <p:sp>
        <p:nvSpPr>
          <p:cNvPr id="3" name="Content Placeholder 2">
            <a:extLst>
              <a:ext uri="{FF2B5EF4-FFF2-40B4-BE49-F238E27FC236}">
                <a16:creationId xmlns:a16="http://schemas.microsoft.com/office/drawing/2014/main" id="{F9F15FA0-593F-E445-B293-4428C7174F03}"/>
              </a:ext>
            </a:extLst>
          </p:cNvPr>
          <p:cNvSpPr>
            <a:spLocks noGrp="1"/>
          </p:cNvSpPr>
          <p:nvPr>
            <p:ph idx="1"/>
          </p:nvPr>
        </p:nvSpPr>
        <p:spPr>
          <a:xfrm>
            <a:off x="1066800" y="1686675"/>
            <a:ext cx="7886700" cy="4113086"/>
          </a:xfrm>
        </p:spPr>
        <p:txBody>
          <a:bodyPr vert="horz" lIns="91440" tIns="45720" rIns="91440" bIns="45720" rtlCol="0" anchor="t">
            <a:noAutofit/>
          </a:bodyPr>
          <a:lstStyle/>
          <a:p>
            <a:pPr marL="0" indent="0">
              <a:buNone/>
            </a:pPr>
            <a:r>
              <a:rPr lang="en-US" sz="1800" b="1" u="sng" dirty="0"/>
              <a:t>High School Academic Eligibility</a:t>
            </a:r>
          </a:p>
          <a:p>
            <a:pPr>
              <a:buClr>
                <a:srgbClr val="92D050"/>
              </a:buClr>
            </a:pPr>
            <a:r>
              <a:rPr lang="en-US" sz="1800" dirty="0"/>
              <a:t>3.0 “High School” HOPE GPA  </a:t>
            </a:r>
            <a:r>
              <a:rPr lang="en-US" sz="1800" dirty="0">
                <a:solidFill>
                  <a:srgbClr val="006834"/>
                </a:solidFill>
              </a:rPr>
              <a:t>AND</a:t>
            </a:r>
          </a:p>
          <a:p>
            <a:pPr>
              <a:buClr>
                <a:srgbClr val="92D050"/>
              </a:buClr>
            </a:pPr>
            <a:r>
              <a:rPr lang="en-US" sz="1800" dirty="0"/>
              <a:t>4 Rigorous Courses While in High School</a:t>
            </a:r>
            <a:endParaRPr lang="en-US" sz="1800" u="sng" dirty="0"/>
          </a:p>
          <a:p>
            <a:pPr marL="342900" indent="-342900"/>
            <a:endParaRPr lang="en-US" sz="1800" u="sng" dirty="0"/>
          </a:p>
          <a:p>
            <a:pPr marL="0" indent="0">
              <a:buNone/>
            </a:pPr>
            <a:r>
              <a:rPr lang="en-US" sz="1800" b="1" u="sng" dirty="0"/>
              <a:t>College Academic Eligibility</a:t>
            </a:r>
          </a:p>
          <a:p>
            <a:pPr>
              <a:buClr>
                <a:srgbClr val="92D050"/>
              </a:buClr>
            </a:pPr>
            <a:r>
              <a:rPr lang="en-US" sz="1800" dirty="0"/>
              <a:t>Must maintain a 3.0 “College” HOPE GPA</a:t>
            </a:r>
          </a:p>
          <a:p>
            <a:pPr marL="342900" indent="-342900">
              <a:buClr>
                <a:srgbClr val="C00000"/>
              </a:buClr>
            </a:pPr>
            <a:endParaRPr lang="en-US" sz="1800" b="1" dirty="0"/>
          </a:p>
          <a:p>
            <a:pPr marL="0" indent="0">
              <a:buClr>
                <a:srgbClr val="C00000"/>
              </a:buClr>
              <a:buNone/>
            </a:pPr>
            <a:r>
              <a:rPr lang="en-US" sz="1800" b="1" u="sng" dirty="0"/>
              <a:t>What will HOPE Scholarship Pay (100% of Prior Year Tuition)?</a:t>
            </a:r>
          </a:p>
          <a:p>
            <a:pPr>
              <a:buClr>
                <a:srgbClr val="92D050"/>
              </a:buClr>
            </a:pPr>
            <a:r>
              <a:rPr lang="en-US" sz="1800" dirty="0"/>
              <a:t>For the 2026-27 academic year the HOPE </a:t>
            </a:r>
            <a:r>
              <a:rPr lang="en-US" sz="1800" dirty="0">
                <a:solidFill>
                  <a:srgbClr val="006834"/>
                </a:solidFill>
              </a:rPr>
              <a:t>per credit hour </a:t>
            </a:r>
            <a:r>
              <a:rPr lang="en-US" sz="1800" dirty="0"/>
              <a:t>amount at ABAC is </a:t>
            </a:r>
            <a:r>
              <a:rPr lang="en-US" sz="1800" dirty="0">
                <a:solidFill>
                  <a:srgbClr val="006834"/>
                </a:solidFill>
              </a:rPr>
              <a:t>$109.00 </a:t>
            </a:r>
            <a:r>
              <a:rPr lang="en-US" sz="1800" dirty="0"/>
              <a:t>with a maximum payment of </a:t>
            </a:r>
            <a:r>
              <a:rPr lang="en-US" sz="1800" dirty="0">
                <a:solidFill>
                  <a:srgbClr val="006834"/>
                </a:solidFill>
              </a:rPr>
              <a:t>$1,635</a:t>
            </a:r>
            <a:r>
              <a:rPr lang="en-US" sz="1800" dirty="0"/>
              <a:t>. 	</a:t>
            </a:r>
          </a:p>
          <a:p>
            <a:pPr marL="0" indent="0">
              <a:buClr>
                <a:srgbClr val="92D050"/>
              </a:buClr>
              <a:buNone/>
            </a:pPr>
            <a:br>
              <a:rPr lang="en-US" alt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9C9DFB-C09F-4773-2AA3-5C30A17C0597}"/>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78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ED2D-DDD0-25E5-30BD-A221859FF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2863E-8704-C502-0587-2CF4E2417124}"/>
              </a:ext>
            </a:extLst>
          </p:cNvPr>
          <p:cNvSpPr>
            <a:spLocks noGrp="1"/>
          </p:cNvSpPr>
          <p:nvPr>
            <p:ph type="title"/>
          </p:nvPr>
        </p:nvSpPr>
        <p:spPr/>
        <p:txBody>
          <a:bodyPr>
            <a:normAutofit/>
          </a:bodyPr>
          <a:lstStyle/>
          <a:p>
            <a:pPr algn="ctr"/>
            <a:r>
              <a:rPr lang="en-US" sz="3600" b="1"/>
              <a:t>Zell Miller Scholarship</a:t>
            </a:r>
          </a:p>
        </p:txBody>
      </p:sp>
      <p:sp>
        <p:nvSpPr>
          <p:cNvPr id="3" name="Content Placeholder 2">
            <a:extLst>
              <a:ext uri="{FF2B5EF4-FFF2-40B4-BE49-F238E27FC236}">
                <a16:creationId xmlns:a16="http://schemas.microsoft.com/office/drawing/2014/main" id="{99CADDA2-4EDE-CCD5-4C8A-9F6B343625FA}"/>
              </a:ext>
            </a:extLst>
          </p:cNvPr>
          <p:cNvSpPr>
            <a:spLocks noGrp="1"/>
          </p:cNvSpPr>
          <p:nvPr>
            <p:ph idx="1"/>
          </p:nvPr>
        </p:nvSpPr>
        <p:spPr>
          <a:xfrm>
            <a:off x="1066800" y="1686675"/>
            <a:ext cx="7886700" cy="4113086"/>
          </a:xfrm>
        </p:spPr>
        <p:txBody>
          <a:bodyPr vert="horz" lIns="91440" tIns="45720" rIns="91440" bIns="45720" rtlCol="0" anchor="t">
            <a:noAutofit/>
          </a:bodyPr>
          <a:lstStyle/>
          <a:p>
            <a:pPr marL="0" indent="0">
              <a:buNone/>
            </a:pPr>
            <a:r>
              <a:rPr lang="en-US" sz="1800" b="1" u="sng" dirty="0"/>
              <a:t>High School Academic Eligibility</a:t>
            </a:r>
          </a:p>
          <a:p>
            <a:pPr>
              <a:spcAft>
                <a:spcPts val="300"/>
              </a:spcAft>
              <a:buClr>
                <a:srgbClr val="92D050"/>
              </a:buClr>
            </a:pPr>
            <a:r>
              <a:rPr lang="en-US" sz="1700" dirty="0"/>
              <a:t>3.7 “High School” Zell GPA </a:t>
            </a:r>
            <a:r>
              <a:rPr lang="en-US" sz="1700" dirty="0">
                <a:solidFill>
                  <a:srgbClr val="006834"/>
                </a:solidFill>
              </a:rPr>
              <a:t>AND</a:t>
            </a:r>
          </a:p>
          <a:p>
            <a:pPr>
              <a:spcAft>
                <a:spcPts val="300"/>
              </a:spcAft>
              <a:buClr>
                <a:srgbClr val="92D050"/>
              </a:buClr>
            </a:pPr>
            <a:r>
              <a:rPr lang="en-US" sz="1700" dirty="0"/>
              <a:t>4 Rigorous Courses While in High School </a:t>
            </a:r>
            <a:r>
              <a:rPr lang="en-US" sz="1700" dirty="0">
                <a:solidFill>
                  <a:srgbClr val="006834"/>
                </a:solidFill>
              </a:rPr>
              <a:t>AND</a:t>
            </a:r>
          </a:p>
          <a:p>
            <a:pPr>
              <a:spcAft>
                <a:spcPts val="300"/>
              </a:spcAft>
              <a:buClr>
                <a:srgbClr val="92D050"/>
              </a:buClr>
            </a:pPr>
            <a:r>
              <a:rPr lang="en-US" sz="1700" dirty="0"/>
              <a:t>Test Score Component (1200 SAT Critical Reading/Math or 25 ACT)</a:t>
            </a:r>
          </a:p>
          <a:p>
            <a:pPr marL="742950" lvl="1" indent="-285750">
              <a:spcAft>
                <a:spcPts val="300"/>
              </a:spcAft>
              <a:buClr>
                <a:srgbClr val="92D050"/>
              </a:buClr>
            </a:pPr>
            <a:r>
              <a:rPr lang="en-US" sz="1700" dirty="0"/>
              <a:t>– Standard Policy &gt; single test administration by High School Graduation</a:t>
            </a:r>
          </a:p>
          <a:p>
            <a:pPr marL="742950" lvl="1" indent="-285750">
              <a:spcAft>
                <a:spcPts val="300"/>
              </a:spcAft>
              <a:buClr>
                <a:srgbClr val="92D050"/>
              </a:buClr>
            </a:pPr>
            <a:r>
              <a:rPr lang="en-US" sz="1700" dirty="0">
                <a:solidFill>
                  <a:srgbClr val="C00000"/>
                </a:solidFill>
              </a:rPr>
              <a:t>	</a:t>
            </a:r>
            <a:r>
              <a:rPr lang="en-US" sz="1700" dirty="0">
                <a:solidFill>
                  <a:srgbClr val="006834"/>
                </a:solidFill>
              </a:rPr>
              <a:t>OR</a:t>
            </a:r>
            <a:r>
              <a:rPr lang="en-US" sz="1700" dirty="0"/>
              <a:t> </a:t>
            </a:r>
          </a:p>
          <a:p>
            <a:pPr>
              <a:spcAft>
                <a:spcPts val="300"/>
              </a:spcAft>
              <a:buClr>
                <a:srgbClr val="92D050"/>
              </a:buClr>
            </a:pPr>
            <a:r>
              <a:rPr lang="en-US" sz="1700" dirty="0"/>
              <a:t>Be Valedictorian or Salutatorian</a:t>
            </a:r>
          </a:p>
          <a:p>
            <a:pPr marL="342900" indent="-342900"/>
            <a:endParaRPr lang="en-US" sz="1800" u="sng" dirty="0"/>
          </a:p>
          <a:p>
            <a:pPr marL="0" indent="0">
              <a:buNone/>
            </a:pPr>
            <a:r>
              <a:rPr lang="en-US" sz="1800" b="1" u="sng" dirty="0"/>
              <a:t>College Academic Eligibility</a:t>
            </a:r>
          </a:p>
          <a:p>
            <a:pPr>
              <a:buClr>
                <a:srgbClr val="92D050"/>
              </a:buClr>
            </a:pPr>
            <a:r>
              <a:rPr lang="en-US" sz="1800" dirty="0"/>
              <a:t>Must maintain a 3.3 “College” HOPE GPA</a:t>
            </a:r>
          </a:p>
          <a:p>
            <a:pPr marL="342900" indent="-342900">
              <a:buClr>
                <a:srgbClr val="C00000"/>
              </a:buClr>
            </a:pPr>
            <a:endParaRPr lang="en-US" sz="1800" b="1" dirty="0"/>
          </a:p>
          <a:p>
            <a:pPr marL="0" indent="0">
              <a:buClr>
                <a:srgbClr val="C00000"/>
              </a:buClr>
              <a:buNone/>
            </a:pPr>
            <a:r>
              <a:rPr lang="en-US" sz="1800" b="1" u="sng" dirty="0"/>
              <a:t>What will Zell Miller Scholarship Pay (100% of Current Year Tuition)?</a:t>
            </a:r>
          </a:p>
          <a:p>
            <a:pPr>
              <a:buClr>
                <a:srgbClr val="92D050"/>
              </a:buClr>
            </a:pPr>
            <a:r>
              <a:rPr lang="en-US" sz="1800" dirty="0"/>
              <a:t>For the 2026-27 academic year the Zell Miller Scholarship </a:t>
            </a:r>
            <a:r>
              <a:rPr lang="en-US" sz="1800" dirty="0">
                <a:solidFill>
                  <a:srgbClr val="006834"/>
                </a:solidFill>
              </a:rPr>
              <a:t>per credit hour </a:t>
            </a:r>
            <a:r>
              <a:rPr lang="en-US" sz="1800" dirty="0"/>
              <a:t>amount at ABAC is </a:t>
            </a:r>
            <a:r>
              <a:rPr lang="en-US" sz="1800" dirty="0">
                <a:solidFill>
                  <a:srgbClr val="006834"/>
                </a:solidFill>
              </a:rPr>
              <a:t>$110.00 </a:t>
            </a:r>
            <a:r>
              <a:rPr lang="en-US" sz="1800" dirty="0"/>
              <a:t>with a maximum payment of </a:t>
            </a:r>
            <a:r>
              <a:rPr lang="en-US" sz="1800" dirty="0">
                <a:solidFill>
                  <a:srgbClr val="006834"/>
                </a:solidFill>
              </a:rPr>
              <a:t>$1,650</a:t>
            </a:r>
            <a:r>
              <a:rPr lang="en-US" sz="1800" dirty="0"/>
              <a:t>. 	</a:t>
            </a:r>
          </a:p>
          <a:p>
            <a:pPr marL="0" indent="0">
              <a:buClr>
                <a:srgbClr val="92D050"/>
              </a:buClr>
              <a:buNone/>
            </a:pPr>
            <a:br>
              <a:rPr lang="en-US" altLang="en-US" sz="1800" dirty="0">
                <a:latin typeface="Calibri" panose="020F0502020204030204" pitchFamily="34" charset="0"/>
                <a:ea typeface="Calibri" panose="020F0502020204030204" pitchFamily="34" charset="0"/>
                <a:cs typeface="Calibri" panose="020F0502020204030204" pitchFamily="34" charset="0"/>
              </a:rPr>
            </a:b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FD13CAE-F18C-8D95-CA31-45C46A54ABD0}"/>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70580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0574-5AD9-282C-FA3E-B0977A11C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55B1A-53F6-1A0A-05F7-343A4D1D7B9E}"/>
              </a:ext>
            </a:extLst>
          </p:cNvPr>
          <p:cNvSpPr>
            <a:spLocks noGrp="1"/>
          </p:cNvSpPr>
          <p:nvPr>
            <p:ph type="title"/>
          </p:nvPr>
        </p:nvSpPr>
        <p:spPr/>
        <p:txBody>
          <a:bodyPr>
            <a:normAutofit/>
          </a:bodyPr>
          <a:lstStyle/>
          <a:p>
            <a:pPr algn="ctr"/>
            <a:r>
              <a:rPr lang="en-US" sz="3600" b="1"/>
              <a:t>ABAC GPA vs HOPE GPA</a:t>
            </a:r>
          </a:p>
        </p:txBody>
      </p:sp>
      <p:sp>
        <p:nvSpPr>
          <p:cNvPr id="3" name="Content Placeholder 2">
            <a:extLst>
              <a:ext uri="{FF2B5EF4-FFF2-40B4-BE49-F238E27FC236}">
                <a16:creationId xmlns:a16="http://schemas.microsoft.com/office/drawing/2014/main" id="{6C217062-77EB-EBD6-65D3-D737C441AC34}"/>
              </a:ext>
            </a:extLst>
          </p:cNvPr>
          <p:cNvSpPr>
            <a:spLocks noGrp="1"/>
          </p:cNvSpPr>
          <p:nvPr>
            <p:ph idx="1"/>
          </p:nvPr>
        </p:nvSpPr>
        <p:spPr>
          <a:xfrm>
            <a:off x="1066800" y="1686675"/>
            <a:ext cx="7886700" cy="4113086"/>
          </a:xfrm>
        </p:spPr>
        <p:txBody>
          <a:bodyPr vert="horz" lIns="91440" tIns="45720" rIns="91440" bIns="45720" rtlCol="0" anchor="t">
            <a:noAutofit/>
          </a:bodyPr>
          <a:lstStyle/>
          <a:p>
            <a:pPr marL="0" indent="0">
              <a:buClr>
                <a:srgbClr val="92D050"/>
              </a:buClr>
              <a:buNone/>
            </a:pPr>
            <a:r>
              <a:rPr lang="en-US" altLang="en-US" sz="1800" dirty="0">
                <a:latin typeface="Calibri" panose="020F0502020204030204" pitchFamily="34" charset="0"/>
                <a:ea typeface="Calibri" panose="020F0502020204030204" pitchFamily="34" charset="0"/>
                <a:cs typeface="Calibri" panose="020F0502020204030204" pitchFamily="34" charset="0"/>
              </a:rPr>
              <a:t>ABAC GPA includes transferable courses (including Dual Enrollment).</a:t>
            </a:r>
          </a:p>
          <a:p>
            <a:pPr marL="0" indent="0">
              <a:buClr>
                <a:srgbClr val="92D050"/>
              </a:buClr>
              <a:buNone/>
            </a:pPr>
            <a:endParaRPr lang="en-US" altLang="en-US" sz="1800" dirty="0">
              <a:latin typeface="Calibri" panose="020F0502020204030204" pitchFamily="34" charset="0"/>
              <a:ea typeface="Calibri" panose="020F0502020204030204" pitchFamily="34" charset="0"/>
              <a:cs typeface="Calibri" panose="020F0502020204030204" pitchFamily="34" charset="0"/>
            </a:endParaRPr>
          </a:p>
          <a:p>
            <a:pPr marL="0" indent="0">
              <a:buClr>
                <a:srgbClr val="92D050"/>
              </a:buClr>
              <a:buNone/>
            </a:pPr>
            <a:r>
              <a:rPr lang="en-US" altLang="en-US" sz="1800" dirty="0">
                <a:latin typeface="Calibri" panose="020F0502020204030204" pitchFamily="34" charset="0"/>
                <a:ea typeface="Calibri" panose="020F0502020204030204" pitchFamily="34" charset="0"/>
                <a:cs typeface="Calibri" panose="020F0502020204030204" pitchFamily="34" charset="0"/>
              </a:rPr>
              <a:t>HOPE GPA does not include Dual Enrollment courses</a:t>
            </a:r>
          </a:p>
          <a:p>
            <a:pPr marL="0" indent="0">
              <a:buClr>
                <a:srgbClr val="92D050"/>
              </a:buClr>
              <a:buNone/>
            </a:pPr>
            <a:br>
              <a:rPr lang="en-US" altLang="en-US" sz="1800" dirty="0">
                <a:latin typeface="Calibri" panose="020F0502020204030204" pitchFamily="34" charset="0"/>
                <a:ea typeface="Calibri" panose="020F0502020204030204" pitchFamily="34" charset="0"/>
                <a:cs typeface="Calibri" panose="020F0502020204030204" pitchFamily="34" charset="0"/>
              </a:rPr>
            </a:br>
            <a:r>
              <a:rPr lang="en-US" sz="2000" dirty="0">
                <a:solidFill>
                  <a:srgbClr val="006834"/>
                </a:solidFill>
              </a:rPr>
              <a:t>APPROVED</a:t>
            </a:r>
            <a:r>
              <a:rPr lang="en-US" sz="2000" dirty="0">
                <a:solidFill>
                  <a:srgbClr val="C00000"/>
                </a:solidFill>
              </a:rPr>
              <a:t> </a:t>
            </a:r>
            <a:r>
              <a:rPr lang="en-US" sz="2000" dirty="0"/>
              <a:t>STEM courses (as of Fall 2017) receive added weight for HOPE/Zell GPA calculation purposes</a:t>
            </a:r>
          </a:p>
          <a:p>
            <a:pPr marL="1028700" lvl="1" indent="-342900"/>
            <a:r>
              <a:rPr lang="en-US" sz="2000" dirty="0"/>
              <a:t>ONLY applies to grades of B,C,D</a:t>
            </a:r>
          </a:p>
          <a:p>
            <a:pPr marL="1028700" lvl="1" indent="-342900"/>
            <a:r>
              <a:rPr lang="en-US" sz="2000" dirty="0"/>
              <a:t>Added weight = 0.5</a:t>
            </a:r>
          </a:p>
          <a:p>
            <a:pPr marL="1028700" lvl="1" indent="-342900"/>
            <a:r>
              <a:rPr lang="en-US" sz="2000" dirty="0"/>
              <a:t>Approved STEM course list is available on </a:t>
            </a:r>
            <a:r>
              <a:rPr lang="en-US" sz="2000" dirty="0">
                <a:hlinkClick r:id="rId3"/>
              </a:rPr>
              <a:t>https://www.gafutures.org/</a:t>
            </a:r>
            <a:r>
              <a:rPr lang="en-US" sz="2000" dirty="0"/>
              <a:t> </a:t>
            </a:r>
          </a:p>
          <a:p>
            <a:pPr marL="0" indent="0">
              <a:buClr>
                <a:srgbClr val="92D050"/>
              </a:buClr>
              <a:buNone/>
            </a:pP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EEAEA7F-5F35-7A7B-9F9B-80896B103601}"/>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370691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E3540-C9F8-05C7-E9E4-7988B9E6F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366D67-5512-D812-7EB9-7E2D6E27DA25}"/>
              </a:ext>
            </a:extLst>
          </p:cNvPr>
          <p:cNvSpPr>
            <a:spLocks noGrp="1"/>
          </p:cNvSpPr>
          <p:nvPr>
            <p:ph type="title"/>
          </p:nvPr>
        </p:nvSpPr>
        <p:spPr/>
        <p:txBody>
          <a:bodyPr>
            <a:normAutofit/>
          </a:bodyPr>
          <a:lstStyle/>
          <a:p>
            <a:pPr algn="ctr"/>
            <a:r>
              <a:rPr lang="en-US" sz="3600" b="1"/>
              <a:t>How to Track your HOPE/Zell Miller Scholarship Eligibility</a:t>
            </a:r>
          </a:p>
        </p:txBody>
      </p:sp>
      <p:pic>
        <p:nvPicPr>
          <p:cNvPr id="5" name="Content Placeholder 4">
            <a:hlinkClick r:id="rId3"/>
            <a:extLst>
              <a:ext uri="{FF2B5EF4-FFF2-40B4-BE49-F238E27FC236}">
                <a16:creationId xmlns:a16="http://schemas.microsoft.com/office/drawing/2014/main" id="{4A495F6E-E607-FC0E-C0E5-481A1D62DD1F}"/>
              </a:ext>
            </a:extLst>
          </p:cNvPr>
          <p:cNvPicPr>
            <a:picLocks noGrp="1" noChangeAspect="1"/>
          </p:cNvPicPr>
          <p:nvPr>
            <p:ph idx="1"/>
          </p:nvPr>
        </p:nvPicPr>
        <p:blipFill>
          <a:blip r:embed="rId4"/>
          <a:stretch>
            <a:fillRect/>
          </a:stretch>
        </p:blipFill>
        <p:spPr>
          <a:xfrm>
            <a:off x="1066800" y="1869577"/>
            <a:ext cx="7886700" cy="3745908"/>
          </a:xfrm>
        </p:spPr>
      </p:pic>
      <p:sp>
        <p:nvSpPr>
          <p:cNvPr id="6" name="Rectangle 5">
            <a:extLst>
              <a:ext uri="{FF2B5EF4-FFF2-40B4-BE49-F238E27FC236}">
                <a16:creationId xmlns:a16="http://schemas.microsoft.com/office/drawing/2014/main" id="{8A6EA8F4-F632-342F-4B0B-A295D5E0D862}"/>
              </a:ext>
            </a:extLst>
          </p:cNvPr>
          <p:cNvSpPr/>
          <p:nvPr/>
        </p:nvSpPr>
        <p:spPr>
          <a:xfrm>
            <a:off x="4479635" y="2967335"/>
            <a:ext cx="184730" cy="923330"/>
          </a:xfrm>
          <a:prstGeom prst="rect">
            <a:avLst/>
          </a:prstGeom>
          <a:noFill/>
        </p:spPr>
        <p:txBody>
          <a:bodyPr wrap="none" lIns="91440" tIns="45720" rIns="91440" bIns="45720">
            <a:spAutoFit/>
          </a:bodyPr>
          <a:lstStyle/>
          <a:p>
            <a:pPr algn="ct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32708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BC43-8FB8-F9D4-6C14-05AD56B9C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0FFC0-2136-E61D-4046-1B4EF3B2B88F}"/>
              </a:ext>
            </a:extLst>
          </p:cNvPr>
          <p:cNvSpPr>
            <a:spLocks noGrp="1"/>
          </p:cNvSpPr>
          <p:nvPr>
            <p:ph type="title"/>
          </p:nvPr>
        </p:nvSpPr>
        <p:spPr/>
        <p:txBody>
          <a:bodyPr>
            <a:normAutofit/>
          </a:bodyPr>
          <a:lstStyle/>
          <a:p>
            <a:pPr algn="ctr"/>
            <a:r>
              <a:rPr lang="en-US" sz="4000" b="1"/>
              <a:t>Scholarship Universe</a:t>
            </a:r>
          </a:p>
        </p:txBody>
      </p:sp>
      <p:pic>
        <p:nvPicPr>
          <p:cNvPr id="4" name="Picture 3">
            <a:extLst>
              <a:ext uri="{FF2B5EF4-FFF2-40B4-BE49-F238E27FC236}">
                <a16:creationId xmlns:a16="http://schemas.microsoft.com/office/drawing/2014/main" id="{BE354472-F8EB-C294-CBE9-2B9433EE46C7}"/>
              </a:ext>
            </a:extLst>
          </p:cNvPr>
          <p:cNvPicPr>
            <a:picLocks noChangeAspect="1"/>
          </p:cNvPicPr>
          <p:nvPr/>
        </p:nvPicPr>
        <p:blipFill>
          <a:blip r:embed="rId3"/>
          <a:stretch>
            <a:fillRect/>
          </a:stretch>
        </p:blipFill>
        <p:spPr>
          <a:xfrm>
            <a:off x="1143000" y="1602448"/>
            <a:ext cx="7418756" cy="4368763"/>
          </a:xfrm>
          <a:prstGeom prst="rect">
            <a:avLst/>
          </a:prstGeom>
        </p:spPr>
      </p:pic>
    </p:spTree>
    <p:extLst>
      <p:ext uri="{BB962C8B-B14F-4D97-AF65-F5344CB8AC3E}">
        <p14:creationId xmlns:p14="http://schemas.microsoft.com/office/powerpoint/2010/main" val="18724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57200"/>
            <a:ext cx="8839200" cy="1200150"/>
          </a:xfrm>
          <a:prstGeom prst="rect">
            <a:avLst/>
          </a:prstGeom>
          <a:noFill/>
        </p:spPr>
        <p:txBody>
          <a:bodyPr>
            <a:spAutoFit/>
          </a:bodyPr>
          <a:lstStyle/>
          <a:p>
            <a:pPr algn="ctr">
              <a:defRPr/>
            </a:pPr>
            <a:r>
              <a:rPr lang="en-US" sz="4000">
                <a:solidFill>
                  <a:schemeClr val="tx2">
                    <a:lumMod val="50000"/>
                  </a:schemeClr>
                </a:solidFill>
                <a:latin typeface="+mj-lt"/>
              </a:rPr>
              <a:t>Abraham Baldwin Agricultural College</a:t>
            </a:r>
          </a:p>
          <a:p>
            <a:pPr algn="ctr">
              <a:defRPr/>
            </a:pPr>
            <a:r>
              <a:rPr lang="en-US" sz="3200">
                <a:solidFill>
                  <a:schemeClr val="tx2">
                    <a:lumMod val="50000"/>
                  </a:schemeClr>
                </a:solidFill>
                <a:latin typeface="+mj-lt"/>
              </a:rPr>
              <a:t>Office of Financial Aid</a:t>
            </a:r>
          </a:p>
        </p:txBody>
      </p:sp>
      <p:pic>
        <p:nvPicPr>
          <p:cNvPr id="3" name="Picture 2">
            <a:extLst>
              <a:ext uri="{FF2B5EF4-FFF2-40B4-BE49-F238E27FC236}">
                <a16:creationId xmlns:a16="http://schemas.microsoft.com/office/drawing/2014/main" id="{EAF1B320-A239-B69B-12F0-579698DD5A95}"/>
              </a:ext>
            </a:extLst>
          </p:cNvPr>
          <p:cNvPicPr>
            <a:picLocks noChangeAspect="1"/>
          </p:cNvPicPr>
          <p:nvPr/>
        </p:nvPicPr>
        <p:blipFill>
          <a:blip r:embed="rId3"/>
          <a:stretch>
            <a:fillRect/>
          </a:stretch>
        </p:blipFill>
        <p:spPr>
          <a:xfrm>
            <a:off x="1143000" y="1752600"/>
            <a:ext cx="6906927" cy="4547468"/>
          </a:xfrm>
          <a:prstGeom prst="rect">
            <a:avLst/>
          </a:prstGeom>
        </p:spPr>
      </p:pic>
    </p:spTree>
    <p:extLst>
      <p:ext uri="{BB962C8B-B14F-4D97-AF65-F5344CB8AC3E}">
        <p14:creationId xmlns:p14="http://schemas.microsoft.com/office/powerpoint/2010/main" val="2575556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0585-FD69-FE2B-BBBF-E007F5674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2F341-BDA0-F330-E419-AA4663B1A24A}"/>
              </a:ext>
            </a:extLst>
          </p:cNvPr>
          <p:cNvSpPr>
            <a:spLocks noGrp="1"/>
          </p:cNvSpPr>
          <p:nvPr>
            <p:ph type="title"/>
          </p:nvPr>
        </p:nvSpPr>
        <p:spPr/>
        <p:txBody>
          <a:bodyPr>
            <a:normAutofit/>
          </a:bodyPr>
          <a:lstStyle/>
          <a:p>
            <a:pPr algn="ctr"/>
            <a:r>
              <a:rPr lang="en-US" sz="4000" b="1"/>
              <a:t>Outside Scholarships</a:t>
            </a:r>
          </a:p>
        </p:txBody>
      </p:sp>
      <p:sp>
        <p:nvSpPr>
          <p:cNvPr id="7" name="TextBox 6">
            <a:extLst>
              <a:ext uri="{FF2B5EF4-FFF2-40B4-BE49-F238E27FC236}">
                <a16:creationId xmlns:a16="http://schemas.microsoft.com/office/drawing/2014/main" id="{44E5E902-3DB8-B554-FD6E-79367F438116}"/>
              </a:ext>
            </a:extLst>
          </p:cNvPr>
          <p:cNvSpPr txBox="1"/>
          <p:nvPr/>
        </p:nvSpPr>
        <p:spPr>
          <a:xfrm>
            <a:off x="1143000" y="1600200"/>
            <a:ext cx="7696200" cy="5078313"/>
          </a:xfrm>
          <a:prstGeom prst="rect">
            <a:avLst/>
          </a:prstGeom>
          <a:noFill/>
        </p:spPr>
        <p:txBody>
          <a:bodyPr wrap="square" rtlCol="0">
            <a:spAutoFit/>
          </a:bodyPr>
          <a:lstStyle/>
          <a:p>
            <a:r>
              <a:rPr lang="en-US" b="1" dirty="0"/>
              <a:t>All external scholarship checks awarded to students to attend ABAC should be mailed to:</a:t>
            </a:r>
          </a:p>
          <a:p>
            <a:r>
              <a:rPr lang="en-US" dirty="0"/>
              <a:t>Abraham Baldwin Agricultural College</a:t>
            </a:r>
          </a:p>
          <a:p>
            <a:r>
              <a:rPr lang="en-US" dirty="0"/>
              <a:t>2802 Moore Hwy; Box 23</a:t>
            </a:r>
          </a:p>
          <a:p>
            <a:r>
              <a:rPr lang="en-US" dirty="0"/>
              <a:t>Tifton GA 31793</a:t>
            </a:r>
          </a:p>
          <a:p>
            <a:r>
              <a:rPr lang="en-US" dirty="0"/>
              <a:t>Attn: Brenda Corbin</a:t>
            </a:r>
          </a:p>
          <a:p>
            <a:endParaRPr lang="en-US" dirty="0"/>
          </a:p>
          <a:p>
            <a:r>
              <a:rPr lang="en-US" b="1" dirty="0"/>
              <a:t>Make all scholarship checks payable</a:t>
            </a:r>
            <a:r>
              <a:rPr lang="en-US" dirty="0"/>
              <a:t> </a:t>
            </a:r>
            <a:r>
              <a:rPr lang="en-US" b="1" dirty="0"/>
              <a:t>to</a:t>
            </a:r>
            <a:r>
              <a:rPr lang="en-US" dirty="0"/>
              <a:t> </a:t>
            </a:r>
            <a:r>
              <a:rPr lang="en-US" b="1" dirty="0"/>
              <a:t>Abraham Baldwin Agricultural College.</a:t>
            </a:r>
          </a:p>
          <a:p>
            <a:endParaRPr lang="en-US" b="1" dirty="0"/>
          </a:p>
          <a:p>
            <a:r>
              <a:rPr lang="en-US" b="1" dirty="0"/>
              <a:t>If a check is made co-payable to ABAC and the student, the student will be required to sign the check which may delay the application of the funds to the student’s account.</a:t>
            </a:r>
          </a:p>
          <a:p>
            <a:endParaRPr lang="en-US" b="1" dirty="0"/>
          </a:p>
          <a:p>
            <a:r>
              <a:rPr lang="en-US" b="1" dirty="0"/>
              <a:t>Be sure to include the student’s full name and ABAC ID # on the check!</a:t>
            </a:r>
          </a:p>
          <a:p>
            <a:endParaRPr lang="en-US" b="1" dirty="0"/>
          </a:p>
          <a:p>
            <a:r>
              <a:rPr lang="en-US" b="1" dirty="0"/>
              <a:t>Due to postal delays, we recommend that checks be mailed by July 15, 2026, so they can be posted to the student account prior to the fee payment deadline</a:t>
            </a:r>
            <a:endParaRPr lang="en-US" dirty="0"/>
          </a:p>
          <a:p>
            <a:endParaRPr lang="en-US" dirty="0"/>
          </a:p>
        </p:txBody>
      </p:sp>
    </p:spTree>
    <p:extLst>
      <p:ext uri="{BB962C8B-B14F-4D97-AF65-F5344CB8AC3E}">
        <p14:creationId xmlns:p14="http://schemas.microsoft.com/office/powerpoint/2010/main" val="168081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8558D-24E7-D9BE-EBA5-5A4CD2BD0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BAE92-C70E-51B1-B164-24F97FB88BA3}"/>
              </a:ext>
            </a:extLst>
          </p:cNvPr>
          <p:cNvSpPr>
            <a:spLocks noGrp="1"/>
          </p:cNvSpPr>
          <p:nvPr>
            <p:ph type="title"/>
          </p:nvPr>
        </p:nvSpPr>
        <p:spPr/>
        <p:txBody>
          <a:bodyPr>
            <a:normAutofit/>
          </a:bodyPr>
          <a:lstStyle/>
          <a:p>
            <a:pPr algn="ctr"/>
            <a:r>
              <a:rPr lang="en-US" sz="4000" b="1"/>
              <a:t>Understanding your Financial Aid Offer</a:t>
            </a:r>
          </a:p>
        </p:txBody>
      </p:sp>
      <p:pic>
        <p:nvPicPr>
          <p:cNvPr id="5" name="Picture 4">
            <a:extLst>
              <a:ext uri="{FF2B5EF4-FFF2-40B4-BE49-F238E27FC236}">
                <a16:creationId xmlns:a16="http://schemas.microsoft.com/office/drawing/2014/main" id="{68A241DC-E607-0B0A-1DEE-4541B2D6619B}"/>
              </a:ext>
            </a:extLst>
          </p:cNvPr>
          <p:cNvPicPr>
            <a:picLocks noChangeAspect="1"/>
          </p:cNvPicPr>
          <p:nvPr/>
        </p:nvPicPr>
        <p:blipFill>
          <a:blip r:embed="rId3"/>
          <a:stretch>
            <a:fillRect/>
          </a:stretch>
        </p:blipFill>
        <p:spPr>
          <a:xfrm>
            <a:off x="1143000" y="1690689"/>
            <a:ext cx="7696200" cy="3251443"/>
          </a:xfrm>
          <a:prstGeom prst="rect">
            <a:avLst/>
          </a:prstGeom>
        </p:spPr>
      </p:pic>
    </p:spTree>
    <p:extLst>
      <p:ext uri="{BB962C8B-B14F-4D97-AF65-F5344CB8AC3E}">
        <p14:creationId xmlns:p14="http://schemas.microsoft.com/office/powerpoint/2010/main" val="2729790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1A41-E1D6-9176-1C8D-388DD1719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6DA62-A8F2-62FA-1E6C-7406284FA107}"/>
              </a:ext>
            </a:extLst>
          </p:cNvPr>
          <p:cNvSpPr>
            <a:spLocks noGrp="1"/>
          </p:cNvSpPr>
          <p:nvPr>
            <p:ph type="title"/>
          </p:nvPr>
        </p:nvSpPr>
        <p:spPr/>
        <p:txBody>
          <a:bodyPr>
            <a:normAutofit/>
          </a:bodyPr>
          <a:lstStyle/>
          <a:p>
            <a:pPr algn="ctr"/>
            <a:r>
              <a:rPr lang="en-US" sz="4000" b="1"/>
              <a:t>Understanding your Financial Aid Offer</a:t>
            </a:r>
          </a:p>
        </p:txBody>
      </p:sp>
      <p:pic>
        <p:nvPicPr>
          <p:cNvPr id="4" name="Picture 3">
            <a:extLst>
              <a:ext uri="{FF2B5EF4-FFF2-40B4-BE49-F238E27FC236}">
                <a16:creationId xmlns:a16="http://schemas.microsoft.com/office/drawing/2014/main" id="{27D49E4F-B83C-1AAD-291F-AF19441C8D16}"/>
              </a:ext>
            </a:extLst>
          </p:cNvPr>
          <p:cNvPicPr>
            <a:picLocks noChangeAspect="1"/>
          </p:cNvPicPr>
          <p:nvPr/>
        </p:nvPicPr>
        <p:blipFill>
          <a:blip r:embed="rId3"/>
          <a:stretch>
            <a:fillRect/>
          </a:stretch>
        </p:blipFill>
        <p:spPr>
          <a:xfrm>
            <a:off x="1143000" y="1600200"/>
            <a:ext cx="7543800" cy="4722274"/>
          </a:xfrm>
          <a:prstGeom prst="rect">
            <a:avLst/>
          </a:prstGeom>
        </p:spPr>
      </p:pic>
    </p:spTree>
    <p:extLst>
      <p:ext uri="{BB962C8B-B14F-4D97-AF65-F5344CB8AC3E}">
        <p14:creationId xmlns:p14="http://schemas.microsoft.com/office/powerpoint/2010/main" val="252860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5922D-7513-A302-CF83-592C89888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3E09D-5C99-65F5-43EF-F8A23006F486}"/>
              </a:ext>
            </a:extLst>
          </p:cNvPr>
          <p:cNvSpPr>
            <a:spLocks noGrp="1"/>
          </p:cNvSpPr>
          <p:nvPr>
            <p:ph type="title"/>
          </p:nvPr>
        </p:nvSpPr>
        <p:spPr/>
        <p:txBody>
          <a:bodyPr>
            <a:normAutofit/>
          </a:bodyPr>
          <a:lstStyle/>
          <a:p>
            <a:pPr algn="ctr"/>
            <a:r>
              <a:rPr lang="en-US" sz="4000" b="1"/>
              <a:t>Understanding your Financial Aid Offer</a:t>
            </a:r>
          </a:p>
        </p:txBody>
      </p:sp>
      <p:pic>
        <p:nvPicPr>
          <p:cNvPr id="5" name="Picture 4">
            <a:extLst>
              <a:ext uri="{FF2B5EF4-FFF2-40B4-BE49-F238E27FC236}">
                <a16:creationId xmlns:a16="http://schemas.microsoft.com/office/drawing/2014/main" id="{4DEEF776-77D4-AD54-7D4C-37C2D984BEB0}"/>
              </a:ext>
            </a:extLst>
          </p:cNvPr>
          <p:cNvPicPr>
            <a:picLocks noChangeAspect="1"/>
          </p:cNvPicPr>
          <p:nvPr/>
        </p:nvPicPr>
        <p:blipFill>
          <a:blip r:embed="rId3"/>
          <a:stretch>
            <a:fillRect/>
          </a:stretch>
        </p:blipFill>
        <p:spPr>
          <a:xfrm>
            <a:off x="1143000" y="1524000"/>
            <a:ext cx="7543800" cy="2996024"/>
          </a:xfrm>
          <a:prstGeom prst="rect">
            <a:avLst/>
          </a:prstGeom>
        </p:spPr>
      </p:pic>
    </p:spTree>
    <p:extLst>
      <p:ext uri="{BB962C8B-B14F-4D97-AF65-F5344CB8AC3E}">
        <p14:creationId xmlns:p14="http://schemas.microsoft.com/office/powerpoint/2010/main" val="417027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A7212-671D-C512-DCBF-BB561B398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4320D-08BD-8DDA-7179-1E79557771B6}"/>
              </a:ext>
            </a:extLst>
          </p:cNvPr>
          <p:cNvSpPr>
            <a:spLocks noGrp="1"/>
          </p:cNvSpPr>
          <p:nvPr>
            <p:ph type="title"/>
          </p:nvPr>
        </p:nvSpPr>
        <p:spPr/>
        <p:txBody>
          <a:bodyPr>
            <a:normAutofit/>
          </a:bodyPr>
          <a:lstStyle/>
          <a:p>
            <a:pPr algn="ctr"/>
            <a:r>
              <a:rPr lang="en-US" sz="4000" b="1"/>
              <a:t>Understanding your Financial Aid Offer</a:t>
            </a:r>
          </a:p>
        </p:txBody>
      </p:sp>
      <p:pic>
        <p:nvPicPr>
          <p:cNvPr id="4" name="Picture 3">
            <a:extLst>
              <a:ext uri="{FF2B5EF4-FFF2-40B4-BE49-F238E27FC236}">
                <a16:creationId xmlns:a16="http://schemas.microsoft.com/office/drawing/2014/main" id="{3574471D-49B9-517B-A1BF-F4D39A271F9B}"/>
              </a:ext>
            </a:extLst>
          </p:cNvPr>
          <p:cNvPicPr>
            <a:picLocks noChangeAspect="1"/>
          </p:cNvPicPr>
          <p:nvPr/>
        </p:nvPicPr>
        <p:blipFill>
          <a:blip r:embed="rId3"/>
          <a:stretch>
            <a:fillRect/>
          </a:stretch>
        </p:blipFill>
        <p:spPr>
          <a:xfrm>
            <a:off x="1066800" y="1447800"/>
            <a:ext cx="7886700" cy="3682421"/>
          </a:xfrm>
          <a:prstGeom prst="rect">
            <a:avLst/>
          </a:prstGeom>
        </p:spPr>
      </p:pic>
    </p:spTree>
    <p:extLst>
      <p:ext uri="{BB962C8B-B14F-4D97-AF65-F5344CB8AC3E}">
        <p14:creationId xmlns:p14="http://schemas.microsoft.com/office/powerpoint/2010/main" val="1383812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626F3-1D63-0D49-437F-AE609040B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D2BAE-1125-9443-8A39-5B188B7A8CBC}"/>
              </a:ext>
            </a:extLst>
          </p:cNvPr>
          <p:cNvSpPr>
            <a:spLocks noGrp="1"/>
          </p:cNvSpPr>
          <p:nvPr>
            <p:ph type="title"/>
          </p:nvPr>
        </p:nvSpPr>
        <p:spPr/>
        <p:txBody>
          <a:bodyPr>
            <a:normAutofit/>
          </a:bodyPr>
          <a:lstStyle/>
          <a:p>
            <a:pPr algn="ctr"/>
            <a:r>
              <a:rPr lang="en-US" sz="4000" b="1"/>
              <a:t>Banner Student Landing Page</a:t>
            </a:r>
          </a:p>
        </p:txBody>
      </p:sp>
      <p:pic>
        <p:nvPicPr>
          <p:cNvPr id="5" name="Picture 4">
            <a:extLst>
              <a:ext uri="{FF2B5EF4-FFF2-40B4-BE49-F238E27FC236}">
                <a16:creationId xmlns:a16="http://schemas.microsoft.com/office/drawing/2014/main" id="{447C474A-EA72-5D54-0E44-D7451CE64F91}"/>
              </a:ext>
            </a:extLst>
          </p:cNvPr>
          <p:cNvPicPr>
            <a:picLocks noChangeAspect="1"/>
          </p:cNvPicPr>
          <p:nvPr/>
        </p:nvPicPr>
        <p:blipFill>
          <a:blip r:embed="rId3"/>
          <a:stretch>
            <a:fillRect/>
          </a:stretch>
        </p:blipFill>
        <p:spPr>
          <a:xfrm>
            <a:off x="1524000" y="1524000"/>
            <a:ext cx="7153984" cy="4222595"/>
          </a:xfrm>
          <a:prstGeom prst="rect">
            <a:avLst/>
          </a:prstGeom>
        </p:spPr>
      </p:pic>
    </p:spTree>
    <p:extLst>
      <p:ext uri="{BB962C8B-B14F-4D97-AF65-F5344CB8AC3E}">
        <p14:creationId xmlns:p14="http://schemas.microsoft.com/office/powerpoint/2010/main" val="1936143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2FFB9-4FC6-8ED7-C4E2-268293A836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E0D3A1-83C2-4233-34CE-7E9DCB5BB517}"/>
              </a:ext>
            </a:extLst>
          </p:cNvPr>
          <p:cNvSpPr>
            <a:spLocks noGrp="1"/>
          </p:cNvSpPr>
          <p:nvPr>
            <p:ph type="title"/>
          </p:nvPr>
        </p:nvSpPr>
        <p:spPr/>
        <p:txBody>
          <a:bodyPr>
            <a:normAutofit/>
          </a:bodyPr>
          <a:lstStyle/>
          <a:p>
            <a:pPr algn="ctr"/>
            <a:r>
              <a:rPr lang="en-US" sz="4000" b="1"/>
              <a:t>Banner Student Landing Page</a:t>
            </a:r>
          </a:p>
        </p:txBody>
      </p:sp>
      <p:pic>
        <p:nvPicPr>
          <p:cNvPr id="4" name="Picture 3">
            <a:extLst>
              <a:ext uri="{FF2B5EF4-FFF2-40B4-BE49-F238E27FC236}">
                <a16:creationId xmlns:a16="http://schemas.microsoft.com/office/drawing/2014/main" id="{AF1C44E1-986A-7ABF-4F19-B400504DA21E}"/>
              </a:ext>
            </a:extLst>
          </p:cNvPr>
          <p:cNvPicPr>
            <a:picLocks noChangeAspect="1"/>
          </p:cNvPicPr>
          <p:nvPr/>
        </p:nvPicPr>
        <p:blipFill>
          <a:blip r:embed="rId3"/>
          <a:stretch>
            <a:fillRect/>
          </a:stretch>
        </p:blipFill>
        <p:spPr>
          <a:xfrm>
            <a:off x="1219200" y="1371600"/>
            <a:ext cx="7372494" cy="4885157"/>
          </a:xfrm>
          <a:prstGeom prst="rect">
            <a:avLst/>
          </a:prstGeom>
        </p:spPr>
      </p:pic>
    </p:spTree>
    <p:extLst>
      <p:ext uri="{BB962C8B-B14F-4D97-AF65-F5344CB8AC3E}">
        <p14:creationId xmlns:p14="http://schemas.microsoft.com/office/powerpoint/2010/main" val="3574453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2546-B83C-28D4-DB8D-7E28DCE5A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3A8FE-B4CE-AA2D-49B3-ACC4D41B0A7E}"/>
              </a:ext>
            </a:extLst>
          </p:cNvPr>
          <p:cNvSpPr>
            <a:spLocks noGrp="1"/>
          </p:cNvSpPr>
          <p:nvPr>
            <p:ph type="title"/>
          </p:nvPr>
        </p:nvSpPr>
        <p:spPr/>
        <p:txBody>
          <a:bodyPr>
            <a:normAutofit/>
          </a:bodyPr>
          <a:lstStyle/>
          <a:p>
            <a:pPr algn="ctr"/>
            <a:r>
              <a:rPr lang="en-US" sz="4000" b="1"/>
              <a:t>Banner Student Landing Page</a:t>
            </a:r>
          </a:p>
        </p:txBody>
      </p:sp>
      <p:pic>
        <p:nvPicPr>
          <p:cNvPr id="5" name="Picture 4">
            <a:extLst>
              <a:ext uri="{FF2B5EF4-FFF2-40B4-BE49-F238E27FC236}">
                <a16:creationId xmlns:a16="http://schemas.microsoft.com/office/drawing/2014/main" id="{9B059E56-B517-4474-EFEC-07BA5E4580F2}"/>
              </a:ext>
            </a:extLst>
          </p:cNvPr>
          <p:cNvPicPr>
            <a:picLocks noChangeAspect="1"/>
          </p:cNvPicPr>
          <p:nvPr/>
        </p:nvPicPr>
        <p:blipFill>
          <a:blip r:embed="rId3"/>
          <a:stretch>
            <a:fillRect/>
          </a:stretch>
        </p:blipFill>
        <p:spPr>
          <a:xfrm>
            <a:off x="1151497" y="1524000"/>
            <a:ext cx="7363853" cy="3543795"/>
          </a:xfrm>
          <a:prstGeom prst="rect">
            <a:avLst/>
          </a:prstGeom>
        </p:spPr>
      </p:pic>
      <p:sp>
        <p:nvSpPr>
          <p:cNvPr id="6" name="TextBox 5">
            <a:extLst>
              <a:ext uri="{FF2B5EF4-FFF2-40B4-BE49-F238E27FC236}">
                <a16:creationId xmlns:a16="http://schemas.microsoft.com/office/drawing/2014/main" id="{28A7AFC0-1C6C-4553-2B2C-0E828E4E02A0}"/>
              </a:ext>
            </a:extLst>
          </p:cNvPr>
          <p:cNvSpPr txBox="1"/>
          <p:nvPr/>
        </p:nvSpPr>
        <p:spPr>
          <a:xfrm>
            <a:off x="1219200" y="5410200"/>
            <a:ext cx="7296150" cy="738664"/>
          </a:xfrm>
          <a:prstGeom prst="rect">
            <a:avLst/>
          </a:prstGeom>
          <a:noFill/>
        </p:spPr>
        <p:txBody>
          <a:bodyPr wrap="square" rtlCol="0">
            <a:spAutoFit/>
          </a:bodyPr>
          <a:lstStyle/>
          <a:p>
            <a:pPr algn="ctr"/>
            <a:r>
              <a:rPr lang="en-US" sz="2400" b="1">
                <a:solidFill>
                  <a:srgbClr val="264F26"/>
                </a:solidFill>
                <a:hlinkClick r:id="rId4"/>
              </a:rPr>
              <a:t>Banner Student Landing Page: "Quick Click" Instructions</a:t>
            </a:r>
            <a:endParaRPr lang="en-US" sz="2400" b="1">
              <a:solidFill>
                <a:srgbClr val="264F26"/>
              </a:solidFill>
            </a:endParaRPr>
          </a:p>
          <a:p>
            <a:endParaRPr lang="en-US"/>
          </a:p>
        </p:txBody>
      </p:sp>
    </p:spTree>
    <p:extLst>
      <p:ext uri="{BB962C8B-B14F-4D97-AF65-F5344CB8AC3E}">
        <p14:creationId xmlns:p14="http://schemas.microsoft.com/office/powerpoint/2010/main" val="241414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C41F3-21DF-5087-5EC3-665D79114C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64978-7A61-5C62-745B-8D3A63E280E4}"/>
              </a:ext>
            </a:extLst>
          </p:cNvPr>
          <p:cNvSpPr>
            <a:spLocks noGrp="1"/>
          </p:cNvSpPr>
          <p:nvPr>
            <p:ph type="title"/>
          </p:nvPr>
        </p:nvSpPr>
        <p:spPr/>
        <p:txBody>
          <a:bodyPr>
            <a:normAutofit/>
          </a:bodyPr>
          <a:lstStyle/>
          <a:p>
            <a:pPr algn="ctr"/>
            <a:r>
              <a:rPr lang="en-US" sz="4000" b="1" dirty="0"/>
              <a:t>Life Happens and Situations Change</a:t>
            </a:r>
          </a:p>
        </p:txBody>
      </p:sp>
      <p:sp>
        <p:nvSpPr>
          <p:cNvPr id="6" name="TextBox 5">
            <a:extLst>
              <a:ext uri="{FF2B5EF4-FFF2-40B4-BE49-F238E27FC236}">
                <a16:creationId xmlns:a16="http://schemas.microsoft.com/office/drawing/2014/main" id="{52D49074-70D2-8BD8-977A-0441D2087C42}"/>
              </a:ext>
            </a:extLst>
          </p:cNvPr>
          <p:cNvSpPr txBox="1"/>
          <p:nvPr/>
        </p:nvSpPr>
        <p:spPr>
          <a:xfrm>
            <a:off x="1371600" y="1600200"/>
            <a:ext cx="7296150" cy="3416320"/>
          </a:xfrm>
          <a:prstGeom prst="rect">
            <a:avLst/>
          </a:prstGeom>
          <a:noFill/>
        </p:spPr>
        <p:txBody>
          <a:bodyPr wrap="square" rtlCol="0">
            <a:spAutoFit/>
          </a:bodyPr>
          <a:lstStyle/>
          <a:p>
            <a:r>
              <a:rPr lang="en-US" dirty="0"/>
              <a:t>If your financial situation has changed since the 2024 tax return was filed, an SAI adjustment may be permitted.</a:t>
            </a:r>
          </a:p>
          <a:p>
            <a:endParaRPr lang="en-US" dirty="0"/>
          </a:p>
          <a:p>
            <a:r>
              <a:rPr lang="en-US" dirty="0"/>
              <a:t>Please email finaid@abac.edu to initiate a review to determine what documentation would be required for an appeal.</a:t>
            </a:r>
          </a:p>
          <a:p>
            <a:endParaRPr lang="en-US" dirty="0"/>
          </a:p>
          <a:p>
            <a:r>
              <a:rPr lang="en-US" dirty="0"/>
              <a:t>Examples of situations that may qualify for adjustment:</a:t>
            </a:r>
          </a:p>
          <a:p>
            <a:pPr marL="285750" indent="-285750">
              <a:buFont typeface="Arial" panose="020B0604020202020204" pitchFamily="34" charset="0"/>
              <a:buChar char="•"/>
            </a:pPr>
            <a:r>
              <a:rPr lang="en-US" dirty="0"/>
              <a:t>Loss or change of employment</a:t>
            </a:r>
          </a:p>
          <a:p>
            <a:pPr marL="285750" indent="-285750">
              <a:buFont typeface="Arial" panose="020B0604020202020204" pitchFamily="34" charset="0"/>
              <a:buChar char="•"/>
            </a:pPr>
            <a:r>
              <a:rPr lang="en-US" dirty="0"/>
              <a:t>Death of a parent or spouse</a:t>
            </a:r>
            <a:br>
              <a:rPr lang="en-US" dirty="0"/>
            </a:br>
            <a:endParaRPr lang="en-US" dirty="0"/>
          </a:p>
          <a:p>
            <a:r>
              <a:rPr lang="en-US" dirty="0"/>
              <a:t>Appeals should be submitted by July 15, 2026, to allow for processing prior to the fee payment deadline.</a:t>
            </a:r>
          </a:p>
        </p:txBody>
      </p:sp>
    </p:spTree>
    <p:extLst>
      <p:ext uri="{BB962C8B-B14F-4D97-AF65-F5344CB8AC3E}">
        <p14:creationId xmlns:p14="http://schemas.microsoft.com/office/powerpoint/2010/main" val="1794735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886700" cy="1325563"/>
          </a:xfrm>
        </p:spPr>
        <p:txBody>
          <a:bodyPr>
            <a:normAutofit/>
          </a:bodyPr>
          <a:lstStyle/>
          <a:p>
            <a:pPr algn="ctr"/>
            <a:r>
              <a:rPr lang="en-US" sz="3600" b="1"/>
              <a:t>Satisfactory Academic Progress</a:t>
            </a:r>
          </a:p>
        </p:txBody>
      </p:sp>
      <p:sp>
        <p:nvSpPr>
          <p:cNvPr id="3" name="Content Placeholder 2"/>
          <p:cNvSpPr>
            <a:spLocks noGrp="1"/>
          </p:cNvSpPr>
          <p:nvPr>
            <p:ph idx="1"/>
          </p:nvPr>
        </p:nvSpPr>
        <p:spPr>
          <a:xfrm>
            <a:off x="1252818" y="1630363"/>
            <a:ext cx="7886700" cy="4625975"/>
          </a:xfrm>
        </p:spPr>
        <p:txBody>
          <a:bodyPr/>
          <a:lstStyle/>
          <a:p>
            <a:endParaRPr lang="en-US" dirty="0"/>
          </a:p>
          <a:p>
            <a:r>
              <a:rPr lang="en-US" dirty="0"/>
              <a:t>Required for state and federal aid as well as most institutional aid</a:t>
            </a:r>
            <a:br>
              <a:rPr lang="en-US" dirty="0"/>
            </a:br>
            <a:endParaRPr lang="en-US" dirty="0"/>
          </a:p>
          <a:p>
            <a:r>
              <a:rPr lang="en-US" dirty="0"/>
              <a:t>All coursework counts in the calculation (including transfer coursework articulated by ABAC).</a:t>
            </a:r>
          </a:p>
          <a:p>
            <a:endParaRPr lang="en-US" dirty="0"/>
          </a:p>
          <a:p>
            <a:r>
              <a:rPr lang="en-US" dirty="0"/>
              <a:t>Three measures of progress:</a:t>
            </a:r>
          </a:p>
          <a:p>
            <a:pPr lvl="1">
              <a:buFont typeface="Courier New" panose="02070309020205020404" pitchFamily="49" charset="0"/>
              <a:buChar char="o"/>
            </a:pPr>
            <a:r>
              <a:rPr lang="en-US" dirty="0"/>
              <a:t>GPA – 2.0 cumulative GPA is required at the end of every semester for most majors</a:t>
            </a:r>
          </a:p>
          <a:p>
            <a:pPr lvl="2">
              <a:buFont typeface="Courier New" panose="02070309020205020404" pitchFamily="49" charset="0"/>
              <a:buChar char="o"/>
            </a:pPr>
            <a:r>
              <a:rPr lang="en-US" dirty="0"/>
              <a:t>2.50 cumulative GPA for AS in Nursing, BSED – Early Childhood Education, and BS Agricultural Education</a:t>
            </a:r>
          </a:p>
          <a:p>
            <a:pPr lvl="1">
              <a:buFont typeface="Courier New" panose="02070309020205020404" pitchFamily="49" charset="0"/>
              <a:buChar char="o"/>
            </a:pPr>
            <a:r>
              <a:rPr lang="en-US" dirty="0"/>
              <a:t>Pace – must be completing 66.67% of the courses attempted </a:t>
            </a:r>
          </a:p>
          <a:p>
            <a:pPr lvl="1">
              <a:buFont typeface="Courier New" panose="02070309020205020404" pitchFamily="49" charset="0"/>
              <a:buChar char="o"/>
            </a:pPr>
            <a:r>
              <a:rPr lang="en-US" dirty="0"/>
              <a:t>150% limit – must complete program of study prior to reaching 150% of the published length of the program</a:t>
            </a:r>
          </a:p>
          <a:p>
            <a:pPr marL="342900" lvl="1" indent="0">
              <a:buNone/>
            </a:pPr>
            <a:endParaRPr lang="en-US" dirty="0"/>
          </a:p>
          <a:p>
            <a:endParaRPr lang="en-US" dirty="0"/>
          </a:p>
        </p:txBody>
      </p:sp>
    </p:spTree>
    <p:extLst>
      <p:ext uri="{BB962C8B-B14F-4D97-AF65-F5344CB8AC3E}">
        <p14:creationId xmlns:p14="http://schemas.microsoft.com/office/powerpoint/2010/main" val="564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8C498-D131-25D8-306F-8D94E0B22F1B}"/>
              </a:ext>
            </a:extLst>
          </p:cNvPr>
          <p:cNvSpPr>
            <a:spLocks noGrp="1"/>
          </p:cNvSpPr>
          <p:nvPr>
            <p:ph type="title"/>
          </p:nvPr>
        </p:nvSpPr>
        <p:spPr/>
        <p:txBody>
          <a:bodyPr/>
          <a:lstStyle/>
          <a:p>
            <a:pPr algn="ctr"/>
            <a:r>
              <a:rPr lang="en-US" dirty="0"/>
              <a:t>Types of Financial Aid</a:t>
            </a:r>
          </a:p>
        </p:txBody>
      </p:sp>
      <p:sp>
        <p:nvSpPr>
          <p:cNvPr id="5" name="Content Placeholder 4">
            <a:extLst>
              <a:ext uri="{FF2B5EF4-FFF2-40B4-BE49-F238E27FC236}">
                <a16:creationId xmlns:a16="http://schemas.microsoft.com/office/drawing/2014/main" id="{18D2E4A7-4D5B-1859-4926-9F31DE9AF471}"/>
              </a:ext>
            </a:extLst>
          </p:cNvPr>
          <p:cNvSpPr>
            <a:spLocks noGrp="1"/>
          </p:cNvSpPr>
          <p:nvPr>
            <p:ph idx="1"/>
          </p:nvPr>
        </p:nvSpPr>
        <p:spPr>
          <a:xfrm>
            <a:off x="1061357" y="1841954"/>
            <a:ext cx="7886700" cy="4351338"/>
          </a:xfrm>
        </p:spPr>
        <p:txBody>
          <a:bodyPr/>
          <a:lstStyle/>
          <a:p>
            <a:pPr marL="457200" indent="-457200">
              <a:buAutoNum type="arabicPeriod"/>
            </a:pPr>
            <a:r>
              <a:rPr lang="en-US" dirty="0"/>
              <a:t>Federal Financial Aid</a:t>
            </a:r>
            <a:br>
              <a:rPr lang="en-US" dirty="0"/>
            </a:br>
            <a:endParaRPr lang="en-US" dirty="0"/>
          </a:p>
          <a:p>
            <a:pPr marL="457200" indent="-457200">
              <a:buAutoNum type="arabicPeriod"/>
            </a:pPr>
            <a:r>
              <a:rPr lang="en-US" dirty="0"/>
              <a:t>State Financial Aid Programs for Georgia Residents</a:t>
            </a:r>
            <a:br>
              <a:rPr lang="en-US" dirty="0"/>
            </a:br>
            <a:endParaRPr lang="en-US" dirty="0"/>
          </a:p>
          <a:p>
            <a:pPr marL="457200" indent="-457200">
              <a:buAutoNum type="arabicPeriod"/>
            </a:pPr>
            <a:r>
              <a:rPr lang="en-US" dirty="0"/>
              <a:t>Institutional Financial Aid</a:t>
            </a:r>
            <a:br>
              <a:rPr lang="en-US" dirty="0"/>
            </a:br>
            <a:endParaRPr lang="en-US" dirty="0"/>
          </a:p>
          <a:p>
            <a:pPr marL="457200" indent="-457200">
              <a:buAutoNum type="arabicPeriod"/>
            </a:pPr>
            <a:r>
              <a:rPr lang="en-US" dirty="0"/>
              <a:t>Other Financial Aid</a:t>
            </a:r>
          </a:p>
        </p:txBody>
      </p:sp>
    </p:spTree>
    <p:extLst>
      <p:ext uri="{BB962C8B-B14F-4D97-AF65-F5344CB8AC3E}">
        <p14:creationId xmlns:p14="http://schemas.microsoft.com/office/powerpoint/2010/main" val="181718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4F75-AC86-2EE8-B62E-00CE94A1D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647C4-7DC5-E621-F284-8D73ECA387FB}"/>
              </a:ext>
            </a:extLst>
          </p:cNvPr>
          <p:cNvSpPr>
            <a:spLocks noGrp="1"/>
          </p:cNvSpPr>
          <p:nvPr>
            <p:ph type="title"/>
          </p:nvPr>
        </p:nvSpPr>
        <p:spPr>
          <a:xfrm>
            <a:off x="914400" y="304800"/>
            <a:ext cx="7886700" cy="1325563"/>
          </a:xfrm>
        </p:spPr>
        <p:txBody>
          <a:bodyPr>
            <a:normAutofit/>
          </a:bodyPr>
          <a:lstStyle/>
          <a:p>
            <a:pPr algn="ctr"/>
            <a:r>
              <a:rPr lang="en-US" sz="3600" b="1"/>
              <a:t>Satisfactory Academic Progress</a:t>
            </a:r>
          </a:p>
        </p:txBody>
      </p:sp>
      <p:sp>
        <p:nvSpPr>
          <p:cNvPr id="3" name="Content Placeholder 2">
            <a:extLst>
              <a:ext uri="{FF2B5EF4-FFF2-40B4-BE49-F238E27FC236}">
                <a16:creationId xmlns:a16="http://schemas.microsoft.com/office/drawing/2014/main" id="{EF0D786E-DED9-7275-79B0-2019A78DC5B6}"/>
              </a:ext>
            </a:extLst>
          </p:cNvPr>
          <p:cNvSpPr>
            <a:spLocks noGrp="1"/>
          </p:cNvSpPr>
          <p:nvPr>
            <p:ph idx="1"/>
          </p:nvPr>
        </p:nvSpPr>
        <p:spPr>
          <a:xfrm>
            <a:off x="1252818" y="1630363"/>
            <a:ext cx="7886700" cy="4625975"/>
          </a:xfrm>
        </p:spPr>
        <p:txBody>
          <a:bodyPr/>
          <a:lstStyle/>
          <a:p>
            <a:endParaRPr lang="en-US"/>
          </a:p>
          <a:p>
            <a:pPr marL="342900" lvl="1" indent="0">
              <a:buNone/>
            </a:pPr>
            <a:endParaRPr lang="en-US"/>
          </a:p>
          <a:p>
            <a:endParaRPr lang="en-US"/>
          </a:p>
        </p:txBody>
      </p:sp>
      <p:pic>
        <p:nvPicPr>
          <p:cNvPr id="5" name="Picture 4">
            <a:extLst>
              <a:ext uri="{FF2B5EF4-FFF2-40B4-BE49-F238E27FC236}">
                <a16:creationId xmlns:a16="http://schemas.microsoft.com/office/drawing/2014/main" id="{AA72DC12-557F-7872-8573-A7AE7ED8F2B1}"/>
              </a:ext>
            </a:extLst>
          </p:cNvPr>
          <p:cNvPicPr>
            <a:picLocks noChangeAspect="1"/>
          </p:cNvPicPr>
          <p:nvPr/>
        </p:nvPicPr>
        <p:blipFill>
          <a:blip r:embed="rId3"/>
          <a:stretch>
            <a:fillRect/>
          </a:stretch>
        </p:blipFill>
        <p:spPr>
          <a:xfrm>
            <a:off x="1066800" y="1411210"/>
            <a:ext cx="7734300" cy="4270222"/>
          </a:xfrm>
          <a:prstGeom prst="rect">
            <a:avLst/>
          </a:prstGeom>
        </p:spPr>
      </p:pic>
    </p:spTree>
    <p:extLst>
      <p:ext uri="{BB962C8B-B14F-4D97-AF65-F5344CB8AC3E}">
        <p14:creationId xmlns:p14="http://schemas.microsoft.com/office/powerpoint/2010/main" val="3011140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4AFC-F881-A158-4B6C-34DB86DF22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AF21E-D4E3-7D11-9A0E-4503D230FA77}"/>
              </a:ext>
            </a:extLst>
          </p:cNvPr>
          <p:cNvSpPr>
            <a:spLocks noGrp="1"/>
          </p:cNvSpPr>
          <p:nvPr>
            <p:ph type="title"/>
          </p:nvPr>
        </p:nvSpPr>
        <p:spPr>
          <a:xfrm>
            <a:off x="990600" y="395277"/>
            <a:ext cx="7886700" cy="1325563"/>
          </a:xfrm>
        </p:spPr>
        <p:txBody>
          <a:bodyPr>
            <a:normAutofit/>
          </a:bodyPr>
          <a:lstStyle/>
          <a:p>
            <a:pPr algn="ctr"/>
            <a:r>
              <a:rPr lang="en-US" sz="4000" b="1"/>
              <a:t>What you do academically can impact you financially</a:t>
            </a:r>
          </a:p>
        </p:txBody>
      </p:sp>
      <p:sp>
        <p:nvSpPr>
          <p:cNvPr id="6" name="TextBox 5">
            <a:extLst>
              <a:ext uri="{FF2B5EF4-FFF2-40B4-BE49-F238E27FC236}">
                <a16:creationId xmlns:a16="http://schemas.microsoft.com/office/drawing/2014/main" id="{D0B91DFD-1CB6-AB25-DBFC-E27905038C53}"/>
              </a:ext>
            </a:extLst>
          </p:cNvPr>
          <p:cNvSpPr txBox="1"/>
          <p:nvPr/>
        </p:nvSpPr>
        <p:spPr>
          <a:xfrm>
            <a:off x="1219200" y="1720840"/>
            <a:ext cx="75438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Financial Aid Offers are based on Full-Time Enrollment</a:t>
            </a:r>
          </a:p>
          <a:p>
            <a:pPr marL="742950" lvl="1" indent="-285750">
              <a:buFont typeface="Arial" panose="020B0604020202020204" pitchFamily="34" charset="0"/>
              <a:buChar char="•"/>
            </a:pPr>
            <a:r>
              <a:rPr lang="en-US" dirty="0"/>
              <a:t>HOPE – 15 hours</a:t>
            </a:r>
          </a:p>
          <a:p>
            <a:pPr marL="742950" lvl="1" indent="-285750">
              <a:buFont typeface="Arial" panose="020B0604020202020204" pitchFamily="34" charset="0"/>
              <a:buChar char="•"/>
            </a:pPr>
            <a:r>
              <a:rPr lang="en-US" dirty="0"/>
              <a:t>Pell – 12 hours</a:t>
            </a:r>
          </a:p>
          <a:p>
            <a:pPr marL="742950" lvl="1" indent="-285750">
              <a:buFont typeface="Arial" panose="020B0604020202020204" pitchFamily="34" charset="0"/>
              <a:buChar char="•"/>
            </a:pPr>
            <a:r>
              <a:rPr lang="en-US" dirty="0"/>
              <a:t>Loans – 6 hours minimum; loan adjusted for enrollment between 6 and 11 hours</a:t>
            </a:r>
          </a:p>
          <a:p>
            <a:pPr marL="285750" indent="-285750">
              <a:buFont typeface="Arial" panose="020B0604020202020204" pitchFamily="34" charset="0"/>
              <a:buChar char="•"/>
            </a:pPr>
            <a:r>
              <a:rPr lang="en-US" dirty="0"/>
              <a:t>Roster Verification</a:t>
            </a:r>
          </a:p>
          <a:p>
            <a:pPr marL="285750" indent="-285750">
              <a:buFont typeface="Arial" panose="020B0604020202020204" pitchFamily="34" charset="0"/>
              <a:buChar char="•"/>
            </a:pPr>
            <a:r>
              <a:rPr lang="en-US" dirty="0"/>
              <a:t>Withdrawal from some courses</a:t>
            </a:r>
          </a:p>
          <a:p>
            <a:pPr marL="285750" indent="-285750">
              <a:buFont typeface="Arial" panose="020B0604020202020204" pitchFamily="34" charset="0"/>
              <a:buChar char="•"/>
            </a:pPr>
            <a:r>
              <a:rPr lang="en-US" dirty="0"/>
              <a:t>Withdrawal from all courses</a:t>
            </a:r>
          </a:p>
          <a:p>
            <a:pPr marL="742950" lvl="1" indent="-285750">
              <a:buFont typeface="Arial" panose="020B0604020202020204" pitchFamily="34" charset="0"/>
              <a:buChar char="•"/>
            </a:pPr>
            <a:r>
              <a:rPr lang="en-US" dirty="0"/>
              <a:t>Return to Title IV</a:t>
            </a:r>
          </a:p>
          <a:p>
            <a:pPr marL="285750" indent="-285750">
              <a:buFont typeface="Arial" panose="020B0604020202020204" pitchFamily="34" charset="0"/>
              <a:buChar char="•"/>
            </a:pPr>
            <a:r>
              <a:rPr lang="en-US" dirty="0"/>
              <a:t>Unofficial withdrawals</a:t>
            </a:r>
          </a:p>
          <a:p>
            <a:pPr marL="742950" lvl="1" indent="-285750">
              <a:buFont typeface="Arial" panose="020B0604020202020204" pitchFamily="34" charset="0"/>
              <a:buChar char="•"/>
            </a:pPr>
            <a:r>
              <a:rPr lang="en-US" dirty="0"/>
              <a:t>Received F’s in all courses</a:t>
            </a:r>
          </a:p>
          <a:p>
            <a:pPr marL="285750" indent="-285750">
              <a:buFont typeface="Arial" panose="020B0604020202020204" pitchFamily="34" charset="0"/>
              <a:buChar char="•"/>
            </a:pPr>
            <a:r>
              <a:rPr lang="en-US" dirty="0"/>
              <a:t>Course Program of Study</a:t>
            </a:r>
          </a:p>
          <a:p>
            <a:pPr marL="742950" lvl="1" indent="-285750">
              <a:buFont typeface="Arial" panose="020B0604020202020204" pitchFamily="34" charset="0"/>
              <a:buChar char="•"/>
            </a:pPr>
            <a:r>
              <a:rPr lang="en-US" dirty="0"/>
              <a:t>Coursework must count toward your official program of study for federal financial aid</a:t>
            </a:r>
          </a:p>
          <a:p>
            <a:endParaRPr lang="en-US" dirty="0"/>
          </a:p>
          <a:p>
            <a:endParaRPr lang="en-US" dirty="0"/>
          </a:p>
        </p:txBody>
      </p:sp>
    </p:spTree>
    <p:extLst>
      <p:ext uri="{BB962C8B-B14F-4D97-AF65-F5344CB8AC3E}">
        <p14:creationId xmlns:p14="http://schemas.microsoft.com/office/powerpoint/2010/main" val="382270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096B-F439-E038-CBEC-FC6FCDF2052E}"/>
              </a:ext>
            </a:extLst>
          </p:cNvPr>
          <p:cNvSpPr>
            <a:spLocks noGrp="1"/>
          </p:cNvSpPr>
          <p:nvPr>
            <p:ph type="title"/>
          </p:nvPr>
        </p:nvSpPr>
        <p:spPr>
          <a:xfrm>
            <a:off x="628650" y="365127"/>
            <a:ext cx="7886700" cy="786038"/>
          </a:xfrm>
        </p:spPr>
        <p:txBody>
          <a:bodyPr/>
          <a:lstStyle/>
          <a:p>
            <a:pPr algn="ctr"/>
            <a:r>
              <a:rPr lang="en-US" b="1" dirty="0">
                <a:cs typeface="Calibri Light" panose="020F0302020204030204"/>
              </a:rPr>
              <a:t>Next Steps</a:t>
            </a:r>
          </a:p>
        </p:txBody>
      </p:sp>
      <p:sp>
        <p:nvSpPr>
          <p:cNvPr id="3" name="Content Placeholder 2">
            <a:extLst>
              <a:ext uri="{FF2B5EF4-FFF2-40B4-BE49-F238E27FC236}">
                <a16:creationId xmlns:a16="http://schemas.microsoft.com/office/drawing/2014/main" id="{53396AFE-5F7D-4661-AC60-348FC01735D8}"/>
              </a:ext>
            </a:extLst>
          </p:cNvPr>
          <p:cNvSpPr>
            <a:spLocks noGrp="1"/>
          </p:cNvSpPr>
          <p:nvPr>
            <p:ph idx="1"/>
          </p:nvPr>
        </p:nvSpPr>
        <p:spPr>
          <a:xfrm>
            <a:off x="1001088" y="1053194"/>
            <a:ext cx="7514262" cy="5123770"/>
          </a:xfrm>
        </p:spPr>
        <p:txBody>
          <a:bodyPr vert="horz" lIns="91440" tIns="45720" rIns="91440" bIns="45720" rtlCol="0" anchor="t">
            <a:normAutofit/>
          </a:bodyPr>
          <a:lstStyle/>
          <a:p>
            <a:r>
              <a:rPr lang="en-US" dirty="0">
                <a:cs typeface="Calibri"/>
              </a:rPr>
              <a:t>Complete your FAFSA and any outstanding requirements</a:t>
            </a:r>
          </a:p>
          <a:p>
            <a:r>
              <a:rPr lang="en-US" dirty="0">
                <a:cs typeface="Calibri"/>
              </a:rPr>
              <a:t>Check your ABAC Stallions email regularly</a:t>
            </a:r>
          </a:p>
          <a:p>
            <a:r>
              <a:rPr lang="en-US" dirty="0">
                <a:cs typeface="Calibri"/>
              </a:rPr>
              <a:t>Submit college transcripts for Dual Enrollment coursework</a:t>
            </a:r>
          </a:p>
          <a:p>
            <a:r>
              <a:rPr lang="en-US" dirty="0">
                <a:cs typeface="Calibri"/>
              </a:rPr>
              <a:t>Review your Financial Aid Offer </a:t>
            </a:r>
          </a:p>
          <a:p>
            <a:r>
              <a:rPr lang="en-US" dirty="0">
                <a:cs typeface="Calibri"/>
              </a:rPr>
              <a:t>Submit outside scholarships to the Office of Financial Aid as soon as possible</a:t>
            </a:r>
          </a:p>
          <a:p>
            <a:r>
              <a:rPr lang="en-US" dirty="0">
                <a:cs typeface="Calibri"/>
              </a:rPr>
              <a:t>Review your bill in </a:t>
            </a:r>
            <a:r>
              <a:rPr lang="en-US" dirty="0" err="1">
                <a:cs typeface="Calibri"/>
              </a:rPr>
              <a:t>eStallion</a:t>
            </a:r>
            <a:endParaRPr lang="en-US" dirty="0">
              <a:cs typeface="Calibri"/>
            </a:endParaRPr>
          </a:p>
          <a:p>
            <a:r>
              <a:rPr lang="en-US" dirty="0">
                <a:cs typeface="Calibri"/>
              </a:rPr>
              <a:t>Accept student loans (if necessary) in Banner. Complete loan entrance counseling and a master promissory note at </a:t>
            </a:r>
            <a:r>
              <a:rPr lang="en-US" dirty="0">
                <a:cs typeface="Calibri"/>
                <a:hlinkClick r:id="rId2"/>
              </a:rPr>
              <a:t>www.studentaid.gov</a:t>
            </a:r>
            <a:r>
              <a:rPr lang="en-US" dirty="0">
                <a:cs typeface="Calibri"/>
              </a:rPr>
              <a:t>. </a:t>
            </a:r>
          </a:p>
          <a:p>
            <a:r>
              <a:rPr lang="en-US" dirty="0">
                <a:cs typeface="Calibri"/>
              </a:rPr>
              <a:t>Apply for a Parent PLUS loan (if necessary)</a:t>
            </a:r>
          </a:p>
          <a:p>
            <a:r>
              <a:rPr lang="en-US" dirty="0">
                <a:cs typeface="Calibri"/>
              </a:rPr>
              <a:t>Accept/apply for loans by August 1, 2026, to make sure account is updated prior to fee payment deadline</a:t>
            </a:r>
          </a:p>
          <a:p>
            <a:r>
              <a:rPr lang="en-US" dirty="0">
                <a:ea typeface="Calibri" panose="020F0502020204030204"/>
                <a:cs typeface="Calibri"/>
              </a:rPr>
              <a:t>Get your financial aid advice from the Offic</a:t>
            </a:r>
            <a:r>
              <a:rPr lang="en-US">
                <a:ea typeface="Calibri" panose="020F0502020204030204"/>
                <a:cs typeface="Calibri"/>
              </a:rPr>
              <a:t>e of Financial Aid!</a:t>
            </a:r>
            <a:endParaRPr lang="en-US" dirty="0">
              <a:ea typeface="Calibri" panose="020F0502020204030204"/>
              <a:cs typeface="Calibri"/>
            </a:endParaRPr>
          </a:p>
          <a:p>
            <a:pPr marL="0" indent="0">
              <a:buNone/>
            </a:pPr>
            <a:endParaRPr lang="en-US" dirty="0">
              <a:ea typeface="Calibri" panose="020F0502020204030204"/>
              <a:cs typeface="Calibri"/>
            </a:endParaRPr>
          </a:p>
        </p:txBody>
      </p:sp>
    </p:spTree>
    <p:extLst>
      <p:ext uri="{BB962C8B-B14F-4D97-AF65-F5344CB8AC3E}">
        <p14:creationId xmlns:p14="http://schemas.microsoft.com/office/powerpoint/2010/main" val="2433259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6618D-B970-F8EE-C9ED-EB099FBCE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AB6D65-8689-AB45-4CC5-0397C5BEE97A}"/>
              </a:ext>
            </a:extLst>
          </p:cNvPr>
          <p:cNvSpPr>
            <a:spLocks noGrp="1"/>
          </p:cNvSpPr>
          <p:nvPr>
            <p:ph type="title"/>
          </p:nvPr>
        </p:nvSpPr>
        <p:spPr/>
        <p:txBody>
          <a:bodyPr/>
          <a:lstStyle/>
          <a:p>
            <a:pPr algn="ctr"/>
            <a:r>
              <a:rPr lang="en-US" b="1"/>
              <a:t>Contact Us!</a:t>
            </a:r>
            <a:endParaRPr lang="en-US">
              <a:cs typeface="Calibri Light" panose="020F0302020204030204"/>
            </a:endParaRPr>
          </a:p>
        </p:txBody>
      </p:sp>
      <p:sp>
        <p:nvSpPr>
          <p:cNvPr id="3" name="Content Placeholder 2">
            <a:extLst>
              <a:ext uri="{FF2B5EF4-FFF2-40B4-BE49-F238E27FC236}">
                <a16:creationId xmlns:a16="http://schemas.microsoft.com/office/drawing/2014/main" id="{F037CC01-66AB-24D9-DACE-34CFF8D65EDB}"/>
              </a:ext>
            </a:extLst>
          </p:cNvPr>
          <p:cNvSpPr>
            <a:spLocks noGrp="1"/>
          </p:cNvSpPr>
          <p:nvPr>
            <p:ph idx="1"/>
          </p:nvPr>
        </p:nvSpPr>
        <p:spPr>
          <a:xfrm>
            <a:off x="1001088" y="1524001"/>
            <a:ext cx="7514262" cy="2895599"/>
          </a:xfrm>
        </p:spPr>
        <p:txBody>
          <a:bodyPr vert="horz" lIns="91440" tIns="45720" rIns="91440" bIns="45720" rtlCol="0" anchor="t">
            <a:normAutofit lnSpcReduction="10000"/>
          </a:bodyPr>
          <a:lstStyle/>
          <a:p>
            <a:pPr marL="0" indent="0">
              <a:buNone/>
            </a:pPr>
            <a:r>
              <a:rPr lang="en-US">
                <a:cs typeface="Calibri"/>
              </a:rPr>
              <a:t>Office: Carlton Center – 1</a:t>
            </a:r>
            <a:r>
              <a:rPr lang="en-US" baseline="30000">
                <a:cs typeface="Calibri"/>
              </a:rPr>
              <a:t>st</a:t>
            </a:r>
            <a:r>
              <a:rPr lang="en-US">
                <a:cs typeface="Calibri"/>
              </a:rPr>
              <a:t> Floor</a:t>
            </a:r>
          </a:p>
          <a:p>
            <a:pPr marL="0" indent="0">
              <a:buNone/>
            </a:pPr>
            <a:r>
              <a:rPr lang="en-US">
                <a:cs typeface="Calibri"/>
              </a:rPr>
              <a:t>Office Hours: Monday – Friday 8:00 a.m. – 5:00 p.m.</a:t>
            </a:r>
          </a:p>
          <a:p>
            <a:pPr marL="0" indent="0">
              <a:buNone/>
            </a:pPr>
            <a:endParaRPr lang="en-US">
              <a:cs typeface="Calibri"/>
            </a:endParaRPr>
          </a:p>
          <a:p>
            <a:pPr marL="0" indent="0">
              <a:buNone/>
            </a:pPr>
            <a:r>
              <a:rPr lang="en-US">
                <a:cs typeface="Calibri"/>
              </a:rPr>
              <a:t>Website: </a:t>
            </a:r>
            <a:r>
              <a:rPr lang="en-US">
                <a:cs typeface="Calibri"/>
                <a:hlinkClick r:id="rId2"/>
              </a:rPr>
              <a:t>https://www.abac.edu/admissions/financial_aid</a:t>
            </a:r>
            <a:endParaRPr lang="en-US">
              <a:cs typeface="Calibri"/>
            </a:endParaRPr>
          </a:p>
          <a:p>
            <a:pPr marL="0" indent="0">
              <a:buNone/>
            </a:pPr>
            <a:endParaRPr lang="en-US">
              <a:cs typeface="Calibri"/>
            </a:endParaRPr>
          </a:p>
          <a:p>
            <a:pPr marL="0" indent="0">
              <a:buNone/>
            </a:pPr>
            <a:r>
              <a:rPr lang="en-US">
                <a:cs typeface="Calibri"/>
              </a:rPr>
              <a:t>Email: </a:t>
            </a:r>
            <a:r>
              <a:rPr lang="en-US">
                <a:cs typeface="Calibri"/>
                <a:hlinkClick r:id="rId3"/>
              </a:rPr>
              <a:t>finaid@abac.edu</a:t>
            </a:r>
            <a:endParaRPr lang="en-US">
              <a:cs typeface="Calibri"/>
            </a:endParaRPr>
          </a:p>
          <a:p>
            <a:pPr marL="0" indent="0">
              <a:buNone/>
            </a:pPr>
            <a:endParaRPr lang="en-US">
              <a:cs typeface="Calibri"/>
            </a:endParaRPr>
          </a:p>
          <a:p>
            <a:pPr marL="0" indent="0">
              <a:buNone/>
            </a:pPr>
            <a:r>
              <a:rPr lang="en-US">
                <a:cs typeface="Calibri"/>
              </a:rPr>
              <a:t>Phone: (229) 391-4910</a:t>
            </a:r>
          </a:p>
          <a:p>
            <a:pPr marL="0" indent="0">
              <a:buNone/>
            </a:pPr>
            <a:endParaRPr lang="en-US">
              <a:cs typeface="Calibri"/>
            </a:endParaRPr>
          </a:p>
          <a:p>
            <a:pPr marL="0" indent="0">
              <a:buNone/>
            </a:pPr>
            <a:endParaRPr lang="en-US">
              <a:cs typeface="Calibri"/>
            </a:endParaRPr>
          </a:p>
        </p:txBody>
      </p:sp>
      <p:pic>
        <p:nvPicPr>
          <p:cNvPr id="4" name="Picture 3">
            <a:extLst>
              <a:ext uri="{FF2B5EF4-FFF2-40B4-BE49-F238E27FC236}">
                <a16:creationId xmlns:a16="http://schemas.microsoft.com/office/drawing/2014/main" id="{78CDED55-5F4B-AACA-3B73-BFDDF56D1A50}"/>
              </a:ext>
            </a:extLst>
          </p:cNvPr>
          <p:cNvPicPr>
            <a:picLocks noChangeAspect="1"/>
          </p:cNvPicPr>
          <p:nvPr/>
        </p:nvPicPr>
        <p:blipFill>
          <a:blip r:embed="rId4"/>
          <a:stretch>
            <a:fillRect/>
          </a:stretch>
        </p:blipFill>
        <p:spPr>
          <a:xfrm>
            <a:off x="4343400" y="3405909"/>
            <a:ext cx="4345095" cy="2895598"/>
          </a:xfrm>
          <a:prstGeom prst="rect">
            <a:avLst/>
          </a:prstGeom>
        </p:spPr>
      </p:pic>
    </p:spTree>
    <p:extLst>
      <p:ext uri="{BB962C8B-B14F-4D97-AF65-F5344CB8AC3E}">
        <p14:creationId xmlns:p14="http://schemas.microsoft.com/office/powerpoint/2010/main" val="1353092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457200"/>
            <a:ext cx="8839200" cy="1200150"/>
          </a:xfrm>
          <a:prstGeom prst="rect">
            <a:avLst/>
          </a:prstGeom>
          <a:noFill/>
        </p:spPr>
        <p:txBody>
          <a:bodyPr>
            <a:spAutoFit/>
          </a:bodyPr>
          <a:lstStyle/>
          <a:p>
            <a:pPr algn="ctr">
              <a:defRPr/>
            </a:pPr>
            <a:r>
              <a:rPr lang="en-US" sz="4000">
                <a:solidFill>
                  <a:schemeClr val="tx2">
                    <a:lumMod val="50000"/>
                  </a:schemeClr>
                </a:solidFill>
                <a:latin typeface="+mj-lt"/>
              </a:rPr>
              <a:t>Abraham Baldwin Agricultural College</a:t>
            </a:r>
          </a:p>
          <a:p>
            <a:pPr algn="ctr">
              <a:defRPr/>
            </a:pPr>
            <a:r>
              <a:rPr lang="en-US" sz="3200">
                <a:solidFill>
                  <a:schemeClr val="tx2">
                    <a:lumMod val="50000"/>
                  </a:schemeClr>
                </a:solidFill>
                <a:latin typeface="+mj-lt"/>
              </a:rPr>
              <a:t>Office of the Bursar or Student Accounts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695450"/>
            <a:ext cx="6906928" cy="46046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07072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D39602-AD3B-CFA8-DFDC-60DA87101DE9}"/>
              </a:ext>
            </a:extLst>
          </p:cNvPr>
          <p:cNvPicPr>
            <a:picLocks noChangeAspect="1"/>
          </p:cNvPicPr>
          <p:nvPr/>
        </p:nvPicPr>
        <p:blipFill>
          <a:blip r:embed="rId2"/>
          <a:stretch>
            <a:fillRect/>
          </a:stretch>
        </p:blipFill>
        <p:spPr>
          <a:xfrm>
            <a:off x="5652792" y="2877264"/>
            <a:ext cx="1633870" cy="1103472"/>
          </a:xfrm>
          <a:prstGeom prst="rect">
            <a:avLst/>
          </a:prstGeom>
        </p:spPr>
      </p:pic>
      <p:sp>
        <p:nvSpPr>
          <p:cNvPr id="2" name="Title 1">
            <a:extLst>
              <a:ext uri="{FF2B5EF4-FFF2-40B4-BE49-F238E27FC236}">
                <a16:creationId xmlns:a16="http://schemas.microsoft.com/office/drawing/2014/main" id="{4293F2B0-5684-1835-C585-42F39B6D775E}"/>
              </a:ext>
            </a:extLst>
          </p:cNvPr>
          <p:cNvSpPr>
            <a:spLocks noGrp="1"/>
          </p:cNvSpPr>
          <p:nvPr>
            <p:ph type="title"/>
          </p:nvPr>
        </p:nvSpPr>
        <p:spPr/>
        <p:txBody>
          <a:bodyPr/>
          <a:lstStyle/>
          <a:p>
            <a:r>
              <a:rPr lang="en-US"/>
              <a:t>What does the Office of Bursar/Student Accounts do?</a:t>
            </a:r>
          </a:p>
        </p:txBody>
      </p:sp>
      <p:sp>
        <p:nvSpPr>
          <p:cNvPr id="3" name="Content Placeholder 2">
            <a:extLst>
              <a:ext uri="{FF2B5EF4-FFF2-40B4-BE49-F238E27FC236}">
                <a16:creationId xmlns:a16="http://schemas.microsoft.com/office/drawing/2014/main" id="{E682F296-29E5-3778-76A1-E4C345BF0860}"/>
              </a:ext>
            </a:extLst>
          </p:cNvPr>
          <p:cNvSpPr>
            <a:spLocks noGrp="1"/>
          </p:cNvSpPr>
          <p:nvPr>
            <p:ph sz="half" idx="1"/>
          </p:nvPr>
        </p:nvSpPr>
        <p:spPr>
          <a:xfrm>
            <a:off x="4648346" y="1718398"/>
            <a:ext cx="3886200" cy="2460410"/>
          </a:xfrm>
        </p:spPr>
        <p:txBody>
          <a:bodyPr>
            <a:normAutofit/>
          </a:bodyPr>
          <a:lstStyle/>
          <a:p>
            <a:r>
              <a:rPr lang="en-US"/>
              <a:t>The word "bursar" comes from the medieval Latin word </a:t>
            </a:r>
            <a:r>
              <a:rPr lang="en-US" err="1"/>
              <a:t>bursarius</a:t>
            </a:r>
            <a:r>
              <a:rPr lang="en-US"/>
              <a:t>, which means "purse-bearer“ (Vocabulary.com, n.d.).</a:t>
            </a:r>
          </a:p>
          <a:p>
            <a:endParaRPr lang="en-US"/>
          </a:p>
          <a:p>
            <a:endParaRPr lang="en-US"/>
          </a:p>
          <a:p>
            <a:pPr marL="0" indent="0">
              <a:buNone/>
            </a:pPr>
            <a:endParaRPr lang="en-US"/>
          </a:p>
          <a:p>
            <a:endParaRPr lang="en-US"/>
          </a:p>
          <a:p>
            <a:endParaRPr lang="en-US"/>
          </a:p>
        </p:txBody>
      </p:sp>
      <p:sp>
        <p:nvSpPr>
          <p:cNvPr id="4" name="Content Placeholder 3">
            <a:extLst>
              <a:ext uri="{FF2B5EF4-FFF2-40B4-BE49-F238E27FC236}">
                <a16:creationId xmlns:a16="http://schemas.microsoft.com/office/drawing/2014/main" id="{E072CA16-53E9-65DC-F1E8-81A6D5BAFB02}"/>
              </a:ext>
            </a:extLst>
          </p:cNvPr>
          <p:cNvSpPr>
            <a:spLocks noGrp="1"/>
          </p:cNvSpPr>
          <p:nvPr>
            <p:ph sz="half" idx="2"/>
          </p:nvPr>
        </p:nvSpPr>
        <p:spPr>
          <a:xfrm>
            <a:off x="594015" y="1718398"/>
            <a:ext cx="3886200" cy="4351338"/>
          </a:xfrm>
        </p:spPr>
        <p:txBody>
          <a:bodyPr>
            <a:normAutofit/>
          </a:bodyPr>
          <a:lstStyle/>
          <a:p>
            <a:r>
              <a:rPr lang="en-US"/>
              <a:t>A bursar is a financial administrator within a school or university setting. Their specific role involves managing student billing. Students go to the bursar office to pay bills or set up a plan to do so. Bursars also advise students of late payments, help them set up payment plans and keep detailed records (Indeed.com, n.d.).</a:t>
            </a:r>
          </a:p>
        </p:txBody>
      </p:sp>
      <p:pic>
        <p:nvPicPr>
          <p:cNvPr id="7" name="Picture 6">
            <a:extLst>
              <a:ext uri="{FF2B5EF4-FFF2-40B4-BE49-F238E27FC236}">
                <a16:creationId xmlns:a16="http://schemas.microsoft.com/office/drawing/2014/main" id="{B17828AC-B7D4-0989-48B9-EC5EBF2CEBF0}"/>
              </a:ext>
            </a:extLst>
          </p:cNvPr>
          <p:cNvPicPr>
            <a:picLocks noChangeAspect="1"/>
          </p:cNvPicPr>
          <p:nvPr/>
        </p:nvPicPr>
        <p:blipFill>
          <a:blip r:embed="rId3"/>
          <a:stretch>
            <a:fillRect/>
          </a:stretch>
        </p:blipFill>
        <p:spPr>
          <a:xfrm>
            <a:off x="6610387" y="5337674"/>
            <a:ext cx="1352550" cy="937293"/>
          </a:xfrm>
          <a:prstGeom prst="rect">
            <a:avLst/>
          </a:prstGeom>
        </p:spPr>
      </p:pic>
      <p:sp>
        <p:nvSpPr>
          <p:cNvPr id="5" name="TextBox 4">
            <a:extLst>
              <a:ext uri="{FF2B5EF4-FFF2-40B4-BE49-F238E27FC236}">
                <a16:creationId xmlns:a16="http://schemas.microsoft.com/office/drawing/2014/main" id="{0036F0CD-3387-04DA-F422-8F6C89B5D501}"/>
              </a:ext>
            </a:extLst>
          </p:cNvPr>
          <p:cNvSpPr txBox="1"/>
          <p:nvPr/>
        </p:nvSpPr>
        <p:spPr>
          <a:xfrm>
            <a:off x="4573878" y="3934399"/>
            <a:ext cx="4035135" cy="2262158"/>
          </a:xfrm>
          <a:prstGeom prst="rect">
            <a:avLst/>
          </a:prstGeom>
          <a:noFill/>
        </p:spPr>
        <p:txBody>
          <a:bodyPr wrap="square" rtlCol="0">
            <a:spAutoFit/>
          </a:bodyPr>
          <a:lstStyle/>
          <a:p>
            <a:pPr marL="285750" indent="-285750">
              <a:buFont typeface="Arial" panose="020B0604020202020204" pitchFamily="34" charset="0"/>
              <a:buChar char="•"/>
            </a:pPr>
            <a:r>
              <a:rPr lang="en-US" sz="2100">
                <a:solidFill>
                  <a:prstClr val="black"/>
                </a:solidFill>
              </a:rPr>
              <a:t>Not to be confused with </a:t>
            </a:r>
            <a:r>
              <a:rPr lang="en-US" sz="2100" err="1">
                <a:solidFill>
                  <a:prstClr val="black"/>
                </a:solidFill>
              </a:rPr>
              <a:t>Geomys</a:t>
            </a:r>
            <a:r>
              <a:rPr lang="en-US" sz="2100">
                <a:solidFill>
                  <a:prstClr val="black"/>
                </a:solidFill>
              </a:rPr>
              <a:t> </a:t>
            </a:r>
            <a:r>
              <a:rPr lang="en-US" sz="2100" err="1">
                <a:solidFill>
                  <a:prstClr val="black"/>
                </a:solidFill>
              </a:rPr>
              <a:t>Bursarius</a:t>
            </a:r>
            <a:r>
              <a:rPr lang="en-US" sz="2100">
                <a:solidFill>
                  <a:prstClr val="black"/>
                </a:solidFill>
              </a:rPr>
              <a:t>, which is the scientific name of the plains pocket gopher (U.S. Fish and Wildlife Services, n.d.).</a:t>
            </a:r>
          </a:p>
          <a:p>
            <a:endParaRPr lang="en-US"/>
          </a:p>
          <a:p>
            <a:endParaRPr lang="en-US"/>
          </a:p>
        </p:txBody>
      </p:sp>
      <p:pic>
        <p:nvPicPr>
          <p:cNvPr id="13" name="Picture 12" descr="A squirrel in a pile of money&#10;&#10;AI-generated content may be incorrect.">
            <a:extLst>
              <a:ext uri="{FF2B5EF4-FFF2-40B4-BE49-F238E27FC236}">
                <a16:creationId xmlns:a16="http://schemas.microsoft.com/office/drawing/2014/main" id="{3FA91953-D091-16C1-A35F-350F1046F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 y="-201168"/>
            <a:ext cx="7896536" cy="7653528"/>
          </a:xfrm>
          <a:prstGeom prst="rect">
            <a:avLst/>
          </a:prstGeom>
        </p:spPr>
      </p:pic>
    </p:spTree>
    <p:extLst>
      <p:ext uri="{BB962C8B-B14F-4D97-AF65-F5344CB8AC3E}">
        <p14:creationId xmlns:p14="http://schemas.microsoft.com/office/powerpoint/2010/main" val="3471383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t>Tuition and Fees Per Semester</a:t>
            </a:r>
            <a:endParaRPr lang="en-US"/>
          </a:p>
        </p:txBody>
      </p:sp>
      <p:sp>
        <p:nvSpPr>
          <p:cNvPr id="5" name="Content Placeholder 4"/>
          <p:cNvSpPr>
            <a:spLocks noGrp="1"/>
          </p:cNvSpPr>
          <p:nvPr>
            <p:ph sz="half" idx="1"/>
          </p:nvPr>
        </p:nvSpPr>
        <p:spPr>
          <a:xfrm>
            <a:off x="307326" y="1394131"/>
            <a:ext cx="4088175" cy="4351338"/>
          </a:xfrm>
        </p:spPr>
        <p:txBody>
          <a:bodyPr vert="horz" lIns="91440" tIns="45720" rIns="91440" bIns="45720" rtlCol="0" anchor="t">
            <a:normAutofit/>
          </a:bodyPr>
          <a:lstStyle/>
          <a:p>
            <a:pPr marL="0" indent="0" algn="ctr">
              <a:buNone/>
            </a:pPr>
            <a:r>
              <a:rPr lang="en-US" sz="2400" b="1" dirty="0">
                <a:ea typeface="Calibri"/>
                <a:cs typeface="Calibri"/>
              </a:rPr>
              <a:t>Tuition Rates</a:t>
            </a:r>
          </a:p>
          <a:p>
            <a:pPr marL="0" indent="0" algn="ctr">
              <a:buNone/>
            </a:pPr>
            <a:r>
              <a:rPr lang="en-US" sz="2000" u="sng" dirty="0">
                <a:ea typeface="Calibri"/>
                <a:cs typeface="Calibri"/>
              </a:rPr>
              <a:t>ABAC</a:t>
            </a:r>
            <a:endParaRPr lang="en-US" sz="2000" dirty="0">
              <a:ea typeface="Calibri"/>
              <a:cs typeface="Calibri"/>
            </a:endParaRPr>
          </a:p>
          <a:p>
            <a:pPr marL="0" indent="0" algn="ctr">
              <a:buNone/>
            </a:pPr>
            <a:r>
              <a:rPr lang="en-US" sz="2000" dirty="0">
                <a:ea typeface="Calibri"/>
                <a:cs typeface="Calibri"/>
              </a:rPr>
              <a:t>$110 / $435 /$448 per credit hour</a:t>
            </a:r>
          </a:p>
          <a:p>
            <a:pPr marL="0" indent="0" algn="ctr">
              <a:buNone/>
            </a:pPr>
            <a:r>
              <a:rPr lang="en-US" sz="2000" dirty="0">
                <a:ea typeface="Calibri"/>
                <a:cs typeface="Calibri"/>
              </a:rPr>
              <a:t>(in state/out of state/out of country)</a:t>
            </a:r>
          </a:p>
          <a:p>
            <a:pPr marL="0" indent="0" algn="ctr">
              <a:buNone/>
            </a:pPr>
            <a:r>
              <a:rPr lang="en-US" sz="2000" u="sng" dirty="0">
                <a:ea typeface="Calibri"/>
                <a:cs typeface="Calibri"/>
              </a:rPr>
              <a:t>eCore</a:t>
            </a:r>
          </a:p>
          <a:p>
            <a:pPr marL="0" indent="0" algn="ctr">
              <a:buNone/>
            </a:pPr>
            <a:r>
              <a:rPr lang="en-US" sz="2000" dirty="0">
                <a:ea typeface="Calibri"/>
                <a:cs typeface="Calibri"/>
              </a:rPr>
              <a:t>$161.00 per credit hour</a:t>
            </a:r>
            <a:endParaRPr lang="en-US" sz="2000" u="sng" dirty="0">
              <a:ea typeface="Calibri"/>
              <a:cs typeface="Calibri"/>
            </a:endParaRPr>
          </a:p>
        </p:txBody>
      </p:sp>
      <p:sp>
        <p:nvSpPr>
          <p:cNvPr id="7" name="Content Placeholder 6"/>
          <p:cNvSpPr>
            <a:spLocks noGrp="1"/>
          </p:cNvSpPr>
          <p:nvPr>
            <p:ph sz="half" idx="2"/>
          </p:nvPr>
        </p:nvSpPr>
        <p:spPr/>
        <p:txBody>
          <a:bodyPr vert="horz" lIns="91440" tIns="45720" rIns="91440" bIns="45720" rtlCol="0" anchor="t">
            <a:normAutofit/>
          </a:bodyPr>
          <a:lstStyle/>
          <a:p>
            <a:pPr marL="0" indent="0" algn="ctr">
              <a:buNone/>
            </a:pPr>
            <a:r>
              <a:rPr lang="en-US" sz="2000" b="1" dirty="0">
                <a:ea typeface="Calibri" panose="020F0502020204030204"/>
                <a:cs typeface="Calibri" panose="020F0502020204030204"/>
              </a:rPr>
              <a:t>Fiscal Year 2026-2027 Mandatory Fees per Semester</a:t>
            </a:r>
          </a:p>
          <a:p>
            <a:pPr marL="0" indent="0" algn="ctr">
              <a:buNone/>
            </a:pPr>
            <a:r>
              <a:rPr lang="en-US" sz="2000" dirty="0">
                <a:ea typeface="Calibri" panose="020F0502020204030204"/>
                <a:cs typeface="Calibri" panose="020F0502020204030204"/>
              </a:rPr>
              <a:t>(Fall 2026 – Summer 2027)</a:t>
            </a:r>
          </a:p>
          <a:p>
            <a:pPr marL="0" indent="0" algn="ctr">
              <a:buNone/>
            </a:pPr>
            <a:endParaRPr lang="en-US" sz="2000" dirty="0">
              <a:ea typeface="Calibri" panose="020F0502020204030204"/>
              <a:cs typeface="Calibri" panose="020F0502020204030204"/>
            </a:endParaRPr>
          </a:p>
          <a:p>
            <a:endParaRPr lang="en-US" dirty="0">
              <a:ea typeface="Calibri" panose="020F0502020204030204"/>
              <a:cs typeface="Calibri" panose="020F0502020204030204"/>
            </a:endParaRPr>
          </a:p>
        </p:txBody>
      </p:sp>
      <p:pic>
        <p:nvPicPr>
          <p:cNvPr id="1026" name="Picture 2" descr="http://www.abac.edu/site-images/3fabf04ef995237258840735ba719bd1.jpg"/>
          <p:cNvPicPr>
            <a:picLocks noChangeAspect="1" noChangeArrowheads="1"/>
          </p:cNvPicPr>
          <p:nvPr/>
        </p:nvPicPr>
        <p:blipFill>
          <a:blip r:embed="rId3">
            <a:extLst>
              <a:ext uri="{28A0092B-C50C-407E-A947-70E740481C1C}">
                <a14:useLocalDpi xmlns:a14="http://schemas.microsoft.com/office/drawing/2010/main" val="0"/>
              </a:ext>
            </a:extLst>
          </a:blip>
          <a:srcRect t="-1384" r="5063" b="6091"/>
          <a:stretch>
            <a:fillRect/>
          </a:stretch>
        </p:blipFill>
        <p:spPr bwMode="auto">
          <a:xfrm>
            <a:off x="7069157" y="-27047"/>
            <a:ext cx="2070785" cy="17154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2C5A310E-BDD3-BD89-EE15-756E2EBC73FB}"/>
              </a:ext>
            </a:extLst>
          </p:cNvPr>
          <p:cNvGraphicFramePr>
            <a:graphicFrameLocks noGrp="1"/>
          </p:cNvGraphicFramePr>
          <p:nvPr>
            <p:extLst>
              <p:ext uri="{D42A27DB-BD31-4B8C-83A1-F6EECF244321}">
                <p14:modId xmlns:p14="http://schemas.microsoft.com/office/powerpoint/2010/main" val="3465884030"/>
              </p:ext>
            </p:extLst>
          </p:nvPr>
        </p:nvGraphicFramePr>
        <p:xfrm>
          <a:off x="5260554" y="2846024"/>
          <a:ext cx="2819777" cy="3337552"/>
        </p:xfrm>
        <a:graphic>
          <a:graphicData uri="http://schemas.openxmlformats.org/drawingml/2006/table">
            <a:tbl>
              <a:tblPr firstRow="1" bandRow="1">
                <a:tableStyleId>{2D5ABB26-0587-4C30-8999-92F81FD0307C}</a:tableStyleId>
              </a:tblPr>
              <a:tblGrid>
                <a:gridCol w="2001450">
                  <a:extLst>
                    <a:ext uri="{9D8B030D-6E8A-4147-A177-3AD203B41FA5}">
                      <a16:colId xmlns:a16="http://schemas.microsoft.com/office/drawing/2014/main" val="1218947973"/>
                    </a:ext>
                  </a:extLst>
                </a:gridCol>
                <a:gridCol w="818327">
                  <a:extLst>
                    <a:ext uri="{9D8B030D-6E8A-4147-A177-3AD203B41FA5}">
                      <a16:colId xmlns:a16="http://schemas.microsoft.com/office/drawing/2014/main" val="2469966238"/>
                    </a:ext>
                  </a:extLst>
                </a:gridCol>
              </a:tblGrid>
              <a:tr h="370840">
                <a:tc>
                  <a:txBody>
                    <a:bodyPr/>
                    <a:lstStyle/>
                    <a:p>
                      <a:r>
                        <a:rPr lang="en-US" sz="1600"/>
                        <a:t>Activity</a:t>
                      </a:r>
                    </a:p>
                  </a:txBody>
                  <a:tcPr/>
                </a:tc>
                <a:tc>
                  <a:txBody>
                    <a:bodyPr/>
                    <a:lstStyle/>
                    <a:p>
                      <a:pPr algn="r"/>
                      <a:r>
                        <a:rPr lang="en-US" sz="1600" dirty="0"/>
                        <a:t>$50</a:t>
                      </a:r>
                    </a:p>
                  </a:txBody>
                  <a:tcPr/>
                </a:tc>
                <a:extLst>
                  <a:ext uri="{0D108BD9-81ED-4DB2-BD59-A6C34878D82A}">
                    <a16:rowId xmlns:a16="http://schemas.microsoft.com/office/drawing/2014/main" val="3833038608"/>
                  </a:ext>
                </a:extLst>
              </a:tr>
              <a:tr h="370840">
                <a:tc>
                  <a:txBody>
                    <a:bodyPr/>
                    <a:lstStyle/>
                    <a:p>
                      <a:r>
                        <a:rPr lang="en-US" sz="1600"/>
                        <a:t>Athletic</a:t>
                      </a:r>
                    </a:p>
                  </a:txBody>
                  <a:tcPr/>
                </a:tc>
                <a:tc>
                  <a:txBody>
                    <a:bodyPr/>
                    <a:lstStyle/>
                    <a:p>
                      <a:pPr algn="r"/>
                      <a:r>
                        <a:rPr lang="en-US" sz="1600"/>
                        <a:t>$103</a:t>
                      </a:r>
                    </a:p>
                  </a:txBody>
                  <a:tcPr/>
                </a:tc>
                <a:extLst>
                  <a:ext uri="{0D108BD9-81ED-4DB2-BD59-A6C34878D82A}">
                    <a16:rowId xmlns:a16="http://schemas.microsoft.com/office/drawing/2014/main" val="3827097883"/>
                  </a:ext>
                </a:extLst>
              </a:tr>
              <a:tr h="370840">
                <a:tc>
                  <a:txBody>
                    <a:bodyPr/>
                    <a:lstStyle/>
                    <a:p>
                      <a:r>
                        <a:rPr lang="en-US" sz="1600"/>
                        <a:t>Health</a:t>
                      </a:r>
                    </a:p>
                  </a:txBody>
                  <a:tcPr/>
                </a:tc>
                <a:tc>
                  <a:txBody>
                    <a:bodyPr/>
                    <a:lstStyle/>
                    <a:p>
                      <a:pPr algn="r"/>
                      <a:r>
                        <a:rPr lang="en-US" sz="1600"/>
                        <a:t>$78</a:t>
                      </a:r>
                    </a:p>
                  </a:txBody>
                  <a:tcPr/>
                </a:tc>
                <a:extLst>
                  <a:ext uri="{0D108BD9-81ED-4DB2-BD59-A6C34878D82A}">
                    <a16:rowId xmlns:a16="http://schemas.microsoft.com/office/drawing/2014/main" val="3931831322"/>
                  </a:ext>
                </a:extLst>
              </a:tr>
              <a:tr h="370840">
                <a:tc>
                  <a:txBody>
                    <a:bodyPr/>
                    <a:lstStyle/>
                    <a:p>
                      <a:r>
                        <a:rPr lang="en-US" sz="1600"/>
                        <a:t>Public Safety</a:t>
                      </a:r>
                    </a:p>
                  </a:txBody>
                  <a:tcPr/>
                </a:tc>
                <a:tc>
                  <a:txBody>
                    <a:bodyPr/>
                    <a:lstStyle/>
                    <a:p>
                      <a:pPr algn="r"/>
                      <a:r>
                        <a:rPr lang="en-US" sz="1600"/>
                        <a:t>$30</a:t>
                      </a:r>
                    </a:p>
                  </a:txBody>
                  <a:tcPr/>
                </a:tc>
                <a:extLst>
                  <a:ext uri="{0D108BD9-81ED-4DB2-BD59-A6C34878D82A}">
                    <a16:rowId xmlns:a16="http://schemas.microsoft.com/office/drawing/2014/main" val="332819860"/>
                  </a:ext>
                </a:extLst>
              </a:tr>
              <a:tr h="370840">
                <a:tc>
                  <a:txBody>
                    <a:bodyPr/>
                    <a:lstStyle/>
                    <a:p>
                      <a:r>
                        <a:rPr lang="en-US" sz="1600"/>
                        <a:t>Technology</a:t>
                      </a:r>
                    </a:p>
                  </a:txBody>
                  <a:tcPr/>
                </a:tc>
                <a:tc>
                  <a:txBody>
                    <a:bodyPr/>
                    <a:lstStyle/>
                    <a:p>
                      <a:pPr algn="r"/>
                      <a:r>
                        <a:rPr lang="en-US" sz="1600"/>
                        <a:t>$65</a:t>
                      </a:r>
                    </a:p>
                  </a:txBody>
                  <a:tcPr/>
                </a:tc>
                <a:extLst>
                  <a:ext uri="{0D108BD9-81ED-4DB2-BD59-A6C34878D82A}">
                    <a16:rowId xmlns:a16="http://schemas.microsoft.com/office/drawing/2014/main" val="2389683687"/>
                  </a:ext>
                </a:extLst>
              </a:tr>
              <a:tr h="370838">
                <a:tc>
                  <a:txBody>
                    <a:bodyPr/>
                    <a:lstStyle/>
                    <a:p>
                      <a:pPr lvl="0">
                        <a:buNone/>
                      </a:pPr>
                      <a:endParaRPr lang="en-US" sz="1600"/>
                    </a:p>
                  </a:txBody>
                  <a:tcPr/>
                </a:tc>
                <a:tc>
                  <a:txBody>
                    <a:bodyPr/>
                    <a:lstStyle/>
                    <a:p>
                      <a:pPr lvl="0" algn="r">
                        <a:buNone/>
                      </a:pPr>
                      <a:r>
                        <a:rPr lang="en-US" sz="1600"/>
                        <a:t>_____</a:t>
                      </a:r>
                    </a:p>
                  </a:txBody>
                  <a:tcPr/>
                </a:tc>
                <a:extLst>
                  <a:ext uri="{0D108BD9-81ED-4DB2-BD59-A6C34878D82A}">
                    <a16:rowId xmlns:a16="http://schemas.microsoft.com/office/drawing/2014/main" val="2462502694"/>
                  </a:ext>
                </a:extLst>
              </a:tr>
              <a:tr h="370838">
                <a:tc>
                  <a:txBody>
                    <a:bodyPr/>
                    <a:lstStyle/>
                    <a:p>
                      <a:pPr lvl="0">
                        <a:buNone/>
                      </a:pPr>
                      <a:r>
                        <a:rPr lang="en-US" sz="1600"/>
                        <a:t>Total:</a:t>
                      </a:r>
                    </a:p>
                  </a:txBody>
                  <a:tcPr/>
                </a:tc>
                <a:tc>
                  <a:txBody>
                    <a:bodyPr/>
                    <a:lstStyle/>
                    <a:p>
                      <a:pPr lvl="0" algn="r">
                        <a:buNone/>
                      </a:pPr>
                      <a:r>
                        <a:rPr lang="en-US" sz="1600"/>
                        <a:t>$326</a:t>
                      </a:r>
                    </a:p>
                  </a:txBody>
                  <a:tcPr/>
                </a:tc>
                <a:extLst>
                  <a:ext uri="{0D108BD9-81ED-4DB2-BD59-A6C34878D82A}">
                    <a16:rowId xmlns:a16="http://schemas.microsoft.com/office/drawing/2014/main" val="2528042203"/>
                  </a:ext>
                </a:extLst>
              </a:tr>
              <a:tr h="370838">
                <a:tc>
                  <a:txBody>
                    <a:bodyPr/>
                    <a:lstStyle/>
                    <a:p>
                      <a:pPr lvl="0">
                        <a:buNone/>
                      </a:pPr>
                      <a:r>
                        <a:rPr lang="en-US" sz="1600"/>
                        <a:t>Online Learning Fee</a:t>
                      </a:r>
                    </a:p>
                  </a:txBody>
                  <a:tcPr/>
                </a:tc>
                <a:tc>
                  <a:txBody>
                    <a:bodyPr/>
                    <a:lstStyle/>
                    <a:p>
                      <a:pPr lvl="0" algn="r">
                        <a:buNone/>
                      </a:pPr>
                      <a:r>
                        <a:rPr lang="en-US" sz="1600" dirty="0"/>
                        <a:t>$326</a:t>
                      </a:r>
                    </a:p>
                  </a:txBody>
                  <a:tcPr/>
                </a:tc>
                <a:extLst>
                  <a:ext uri="{0D108BD9-81ED-4DB2-BD59-A6C34878D82A}">
                    <a16:rowId xmlns:a16="http://schemas.microsoft.com/office/drawing/2014/main" val="60498337"/>
                  </a:ext>
                </a:extLst>
              </a:tr>
              <a:tr h="370838">
                <a:tc>
                  <a:txBody>
                    <a:bodyPr/>
                    <a:lstStyle/>
                    <a:p>
                      <a:pPr lvl="0">
                        <a:buNone/>
                      </a:pPr>
                      <a:r>
                        <a:rPr lang="en-US" sz="1600" dirty="0"/>
                        <a:t>Matriculation Fee</a:t>
                      </a:r>
                    </a:p>
                  </a:txBody>
                  <a:tcPr/>
                </a:tc>
                <a:tc>
                  <a:txBody>
                    <a:bodyPr/>
                    <a:lstStyle/>
                    <a:p>
                      <a:pPr lvl="0" algn="r">
                        <a:buNone/>
                      </a:pPr>
                      <a:r>
                        <a:rPr lang="en-US" sz="1600" dirty="0"/>
                        <a:t>$75</a:t>
                      </a:r>
                    </a:p>
                  </a:txBody>
                  <a:tcPr/>
                </a:tc>
                <a:extLst>
                  <a:ext uri="{0D108BD9-81ED-4DB2-BD59-A6C34878D82A}">
                    <a16:rowId xmlns:a16="http://schemas.microsoft.com/office/drawing/2014/main" val="56266757"/>
                  </a:ext>
                </a:extLst>
              </a:tr>
            </a:tbl>
          </a:graphicData>
        </a:graphic>
      </p:graphicFrame>
      <p:pic>
        <p:nvPicPr>
          <p:cNvPr id="8" name="Picture 7">
            <a:extLst>
              <a:ext uri="{FF2B5EF4-FFF2-40B4-BE49-F238E27FC236}">
                <a16:creationId xmlns:a16="http://schemas.microsoft.com/office/drawing/2014/main" id="{7162407E-6FF0-EE1D-1B5A-E79AC3C14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91" y="3652096"/>
            <a:ext cx="2938856" cy="2938856"/>
          </a:xfrm>
          <a:prstGeom prst="rect">
            <a:avLst/>
          </a:prstGeom>
        </p:spPr>
      </p:pic>
    </p:spTree>
    <p:extLst>
      <p:ext uri="{BB962C8B-B14F-4D97-AF65-F5344CB8AC3E}">
        <p14:creationId xmlns:p14="http://schemas.microsoft.com/office/powerpoint/2010/main" val="3940998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pPr lvl="1" algn="ctr"/>
            <a:r>
              <a:rPr lang="en-US" altLang="en-US" sz="4000" b="1" err="1"/>
              <a:t>eStallion</a:t>
            </a:r>
            <a:br>
              <a:rPr lang="en-US" altLang="en-US" sz="4000" b="1"/>
            </a:br>
            <a:r>
              <a:rPr lang="en-US" sz="2000">
                <a:solidFill>
                  <a:srgbClr val="000000"/>
                </a:solidFill>
              </a:rPr>
              <a:t>my.abac.edu – Login with ABAC Credentials</a:t>
            </a:r>
            <a:br>
              <a:rPr lang="en-US" sz="2000"/>
            </a:br>
            <a:r>
              <a:rPr lang="en-US" sz="2000">
                <a:solidFill>
                  <a:srgbClr val="000000"/>
                </a:solidFill>
              </a:rPr>
              <a:t>Click the </a:t>
            </a:r>
            <a:r>
              <a:rPr lang="en-US" sz="2000" err="1">
                <a:solidFill>
                  <a:srgbClr val="000000"/>
                </a:solidFill>
              </a:rPr>
              <a:t>eStallion</a:t>
            </a:r>
            <a:r>
              <a:rPr lang="en-US" sz="2000">
                <a:solidFill>
                  <a:srgbClr val="000000"/>
                </a:solidFill>
              </a:rPr>
              <a:t> – Bill Pay</a:t>
            </a:r>
            <a:endParaRPr lang="en-US" altLang="en-US" sz="4000" b="1">
              <a:solidFill>
                <a:srgbClr val="000000"/>
              </a:solidFill>
            </a:endParaRPr>
          </a:p>
        </p:txBody>
      </p:sp>
      <p:sp>
        <p:nvSpPr>
          <p:cNvPr id="2" name="TextBox 1"/>
          <p:cNvSpPr txBox="1"/>
          <p:nvPr/>
        </p:nvSpPr>
        <p:spPr>
          <a:xfrm>
            <a:off x="1000125" y="1353311"/>
            <a:ext cx="3657600" cy="4031873"/>
          </a:xfrm>
          <a:prstGeom prst="rect">
            <a:avLst/>
          </a:prstGeom>
          <a:noFill/>
        </p:spPr>
        <p:txBody>
          <a:bodyPr wrap="square" rtlCol="0">
            <a:spAutoFit/>
          </a:bodyPr>
          <a:lstStyle/>
          <a:p>
            <a:pPr algn="ctr"/>
            <a:endParaRPr lang="en-US"/>
          </a:p>
          <a:p>
            <a:endParaRPr lang="en-US"/>
          </a:p>
          <a:p>
            <a:r>
              <a:rPr lang="en-US" sz="2000"/>
              <a:t>My Account</a:t>
            </a:r>
          </a:p>
          <a:p>
            <a:pPr marL="285750" indent="-285750">
              <a:buFont typeface="Arial" panose="020B0604020202020204" pitchFamily="34" charset="0"/>
              <a:buChar char="•"/>
            </a:pPr>
            <a:r>
              <a:rPr lang="en-US"/>
              <a:t>View Account Activity</a:t>
            </a:r>
          </a:p>
          <a:p>
            <a:pPr marL="285750" indent="-285750">
              <a:buFont typeface="Arial" panose="020B0604020202020204" pitchFamily="34" charset="0"/>
              <a:buChar char="•"/>
            </a:pPr>
            <a:r>
              <a:rPr lang="en-US"/>
              <a:t>View Statements</a:t>
            </a:r>
          </a:p>
          <a:p>
            <a:pPr marL="742950" lvl="1" indent="-285750">
              <a:buFont typeface="Arial" panose="020B0604020202020204" pitchFamily="34" charset="0"/>
              <a:buChar char="•"/>
            </a:pPr>
            <a:r>
              <a:rPr lang="en-US"/>
              <a:t>Billing Statements</a:t>
            </a:r>
          </a:p>
          <a:p>
            <a:pPr marL="742950" lvl="1" indent="-285750">
              <a:buFont typeface="Arial" panose="020B0604020202020204" pitchFamily="34" charset="0"/>
              <a:buChar char="•"/>
            </a:pPr>
            <a:r>
              <a:rPr lang="en-US"/>
              <a:t>1098-T Tax Statements</a:t>
            </a:r>
          </a:p>
          <a:p>
            <a:pPr marL="742950" lvl="1" indent="-285750">
              <a:buFont typeface="Arial" panose="020B0604020202020204" pitchFamily="34" charset="0"/>
              <a:buChar char="•"/>
            </a:pPr>
            <a:r>
              <a:rPr lang="en-US"/>
              <a:t>Real Time Statement</a:t>
            </a:r>
          </a:p>
          <a:p>
            <a:pPr marL="285750" indent="-285750">
              <a:buFont typeface="Arial" panose="020B0604020202020204" pitchFamily="34" charset="0"/>
              <a:buChar char="•"/>
            </a:pPr>
            <a:r>
              <a:rPr lang="en-US"/>
              <a:t>Payment History</a:t>
            </a:r>
          </a:p>
          <a:p>
            <a:endParaRPr lang="en-US"/>
          </a:p>
          <a:p>
            <a:r>
              <a:rPr lang="en-US" sz="2000" err="1"/>
              <a:t>eRefunds</a:t>
            </a:r>
            <a:endParaRPr lang="en-US" sz="2000"/>
          </a:p>
          <a:p>
            <a:pPr marL="285750" indent="-285750">
              <a:buFont typeface="Arial" panose="020B0604020202020204" pitchFamily="34" charset="0"/>
              <a:buChar char="•"/>
            </a:pPr>
            <a:r>
              <a:rPr lang="en-US"/>
              <a:t>Setup Direct Deposit for Refunds</a:t>
            </a:r>
          </a:p>
          <a:p>
            <a:pPr marL="285750" indent="-285750">
              <a:buFont typeface="Arial" panose="020B0604020202020204" pitchFamily="34" charset="0"/>
              <a:buChar char="•"/>
            </a:pPr>
            <a:r>
              <a:rPr lang="en-US"/>
              <a:t>View Refund History</a:t>
            </a:r>
          </a:p>
          <a:p>
            <a:endParaRPr lang="en-US"/>
          </a:p>
        </p:txBody>
      </p:sp>
      <p:sp>
        <p:nvSpPr>
          <p:cNvPr id="4" name="TextBox 3"/>
          <p:cNvSpPr txBox="1"/>
          <p:nvPr/>
        </p:nvSpPr>
        <p:spPr>
          <a:xfrm>
            <a:off x="4721733" y="1690689"/>
            <a:ext cx="3886200" cy="3293209"/>
          </a:xfrm>
          <a:prstGeom prst="rect">
            <a:avLst/>
          </a:prstGeom>
          <a:noFill/>
        </p:spPr>
        <p:txBody>
          <a:bodyPr wrap="square" rtlCol="0">
            <a:spAutoFit/>
          </a:bodyPr>
          <a:lstStyle/>
          <a:p>
            <a:endParaRPr lang="en-US"/>
          </a:p>
          <a:p>
            <a:r>
              <a:rPr lang="en-US" sz="2000"/>
              <a:t>My Profile</a:t>
            </a:r>
          </a:p>
          <a:p>
            <a:pPr marL="285750" indent="-285750">
              <a:buFont typeface="Arial" panose="020B0604020202020204" pitchFamily="34" charset="0"/>
              <a:buChar char="•"/>
            </a:pPr>
            <a:r>
              <a:rPr lang="en-US"/>
              <a:t>Setup Authorized Users</a:t>
            </a:r>
          </a:p>
          <a:p>
            <a:pPr marL="285750" indent="-285750">
              <a:buFont typeface="Arial" panose="020B0604020202020204" pitchFamily="34" charset="0"/>
              <a:buChar char="•"/>
            </a:pPr>
            <a:r>
              <a:rPr lang="en-US"/>
              <a:t>Save Payment Methods</a:t>
            </a:r>
          </a:p>
          <a:p>
            <a:pPr marL="285750" indent="-285750">
              <a:buFont typeface="Arial" panose="020B0604020202020204" pitchFamily="34" charset="0"/>
              <a:buChar char="•"/>
            </a:pPr>
            <a:r>
              <a:rPr lang="en-US"/>
              <a:t>Change Security Settings</a:t>
            </a:r>
          </a:p>
          <a:p>
            <a:pPr marL="285750" indent="-285750">
              <a:buFont typeface="Arial" panose="020B0604020202020204" pitchFamily="34" charset="0"/>
              <a:buChar char="•"/>
            </a:pPr>
            <a:r>
              <a:rPr lang="en-US"/>
              <a:t>Save Refund Accounts</a:t>
            </a:r>
          </a:p>
          <a:p>
            <a:endParaRPr lang="en-US" sz="2000"/>
          </a:p>
          <a:p>
            <a:endParaRPr lang="en-US" sz="2000"/>
          </a:p>
          <a:p>
            <a:endParaRPr lang="en-US" sz="2000"/>
          </a:p>
          <a:p>
            <a:r>
              <a:rPr lang="en-US" sz="2000"/>
              <a:t>Payment Plan</a:t>
            </a:r>
          </a:p>
          <a:p>
            <a:pPr marL="285750" indent="-285750">
              <a:buFont typeface="Arial" panose="020B0604020202020204" pitchFamily="34" charset="0"/>
              <a:buChar char="•"/>
            </a:pPr>
            <a:r>
              <a:rPr lang="en-US"/>
              <a:t>Sign up for ABAC Payment Plan</a:t>
            </a:r>
          </a:p>
        </p:txBody>
      </p:sp>
      <p:sp>
        <p:nvSpPr>
          <p:cNvPr id="5" name="TextBox 4">
            <a:extLst>
              <a:ext uri="{FF2B5EF4-FFF2-40B4-BE49-F238E27FC236}">
                <a16:creationId xmlns:a16="http://schemas.microsoft.com/office/drawing/2014/main" id="{DD422755-02CC-757F-64A2-74AD918694AE}"/>
              </a:ext>
            </a:extLst>
          </p:cNvPr>
          <p:cNvSpPr txBox="1"/>
          <p:nvPr/>
        </p:nvSpPr>
        <p:spPr>
          <a:xfrm>
            <a:off x="1167101" y="5073802"/>
            <a:ext cx="7348249" cy="861774"/>
          </a:xfrm>
          <a:prstGeom prst="rect">
            <a:avLst/>
          </a:prstGeom>
          <a:noFill/>
        </p:spPr>
        <p:txBody>
          <a:bodyPr wrap="square" lIns="91440" tIns="45720" rIns="91440" bIns="45720" rtlCol="0" anchor="t">
            <a:spAutoFit/>
          </a:bodyPr>
          <a:lstStyle/>
          <a:p>
            <a:pPr algn="ctr"/>
            <a:endParaRPr lang="en-US"/>
          </a:p>
          <a:p>
            <a:r>
              <a:rPr lang="en-US" sz="3200">
                <a:ea typeface="Calibri" panose="020F0502020204030204"/>
                <a:cs typeface="Calibri" panose="020F0502020204030204"/>
              </a:rPr>
              <a:t>Check Stallion email ON A REGULAR BASIS!</a:t>
            </a:r>
            <a:endParaRPr lang="en-US" sz="3200"/>
          </a:p>
        </p:txBody>
      </p:sp>
    </p:spTree>
    <p:extLst>
      <p:ext uri="{BB962C8B-B14F-4D97-AF65-F5344CB8AC3E}">
        <p14:creationId xmlns:p14="http://schemas.microsoft.com/office/powerpoint/2010/main" val="2091297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A91E8-1D21-8F1A-8F81-457381DA3688}"/>
            </a:ext>
          </a:extLst>
        </p:cNvPr>
        <p:cNvGrpSpPr/>
        <p:nvPr/>
      </p:nvGrpSpPr>
      <p:grpSpPr>
        <a:xfrm>
          <a:off x="0" y="0"/>
          <a:ext cx="0" cy="0"/>
          <a:chOff x="0" y="0"/>
          <a:chExt cx="0" cy="0"/>
        </a:xfrm>
      </p:grpSpPr>
      <p:sp>
        <p:nvSpPr>
          <p:cNvPr id="9218" name="Title 1">
            <a:extLst>
              <a:ext uri="{FF2B5EF4-FFF2-40B4-BE49-F238E27FC236}">
                <a16:creationId xmlns:a16="http://schemas.microsoft.com/office/drawing/2014/main" id="{43EDABD7-33A0-C57A-9AEF-D1E1B1EE53B9}"/>
              </a:ext>
            </a:extLst>
          </p:cNvPr>
          <p:cNvSpPr>
            <a:spLocks noGrp="1"/>
          </p:cNvSpPr>
          <p:nvPr>
            <p:ph type="title"/>
          </p:nvPr>
        </p:nvSpPr>
        <p:spPr/>
        <p:txBody>
          <a:bodyPr>
            <a:normAutofit fontScale="90000"/>
          </a:bodyPr>
          <a:lstStyle/>
          <a:p>
            <a:pPr lvl="1" algn="ctr"/>
            <a:r>
              <a:rPr lang="en-US" altLang="en-US" sz="4000" b="1"/>
              <a:t>Monitoring Your Student Account</a:t>
            </a:r>
            <a:br>
              <a:rPr lang="en-US" altLang="en-US" sz="4000" b="1"/>
            </a:br>
            <a:endParaRPr lang="en-US" sz="2000">
              <a:solidFill>
                <a:srgbClr val="000000"/>
              </a:solidFill>
            </a:endParaRPr>
          </a:p>
        </p:txBody>
      </p:sp>
      <p:pic>
        <p:nvPicPr>
          <p:cNvPr id="5" name="Picture 4">
            <a:extLst>
              <a:ext uri="{FF2B5EF4-FFF2-40B4-BE49-F238E27FC236}">
                <a16:creationId xmlns:a16="http://schemas.microsoft.com/office/drawing/2014/main" id="{9E0CC0B2-A55A-F277-ED1D-216F1B7EC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43" y="1481328"/>
            <a:ext cx="8594714" cy="4864608"/>
          </a:xfrm>
          <a:prstGeom prst="rect">
            <a:avLst/>
          </a:prstGeom>
        </p:spPr>
      </p:pic>
    </p:spTree>
    <p:extLst>
      <p:ext uri="{BB962C8B-B14F-4D97-AF65-F5344CB8AC3E}">
        <p14:creationId xmlns:p14="http://schemas.microsoft.com/office/powerpoint/2010/main" val="14190753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FA57B0-AA85-B53D-E26F-7CA6B31D30DC}"/>
              </a:ext>
            </a:extLst>
          </p:cNvPr>
          <p:cNvSpPr/>
          <p:nvPr/>
        </p:nvSpPr>
        <p:spPr>
          <a:xfrm>
            <a:off x="3886200" y="3810000"/>
            <a:ext cx="457200" cy="1143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FF5BB2-A788-6AD8-4F1B-BA34590240E4}"/>
              </a:ext>
            </a:extLst>
          </p:cNvPr>
          <p:cNvSpPr/>
          <p:nvPr/>
        </p:nvSpPr>
        <p:spPr>
          <a:xfrm>
            <a:off x="5181600" y="3810000"/>
            <a:ext cx="228600" cy="1143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CBEB09-D2FE-A5F3-C653-1172629048D6}"/>
              </a:ext>
            </a:extLst>
          </p:cNvPr>
          <p:cNvPicPr>
            <a:picLocks noChangeAspect="1"/>
          </p:cNvPicPr>
          <p:nvPr/>
        </p:nvPicPr>
        <p:blipFill>
          <a:blip r:embed="rId2"/>
          <a:stretch>
            <a:fillRect/>
          </a:stretch>
        </p:blipFill>
        <p:spPr>
          <a:xfrm>
            <a:off x="2046336" y="95527"/>
            <a:ext cx="4789560" cy="2359201"/>
          </a:xfrm>
          <a:prstGeom prst="rect">
            <a:avLst/>
          </a:prstGeom>
        </p:spPr>
      </p:pic>
      <p:pic>
        <p:nvPicPr>
          <p:cNvPr id="5" name="Picture 4">
            <a:extLst>
              <a:ext uri="{FF2B5EF4-FFF2-40B4-BE49-F238E27FC236}">
                <a16:creationId xmlns:a16="http://schemas.microsoft.com/office/drawing/2014/main" id="{B476BF2C-3696-6BBD-C561-D5972A7C0774}"/>
              </a:ext>
            </a:extLst>
          </p:cNvPr>
          <p:cNvPicPr>
            <a:picLocks noChangeAspect="1"/>
          </p:cNvPicPr>
          <p:nvPr/>
        </p:nvPicPr>
        <p:blipFill>
          <a:blip r:embed="rId3"/>
          <a:stretch>
            <a:fillRect/>
          </a:stretch>
        </p:blipFill>
        <p:spPr>
          <a:xfrm>
            <a:off x="156642" y="2454728"/>
            <a:ext cx="4415358" cy="3823260"/>
          </a:xfrm>
          <a:prstGeom prst="rect">
            <a:avLst/>
          </a:prstGeom>
        </p:spPr>
      </p:pic>
      <p:pic>
        <p:nvPicPr>
          <p:cNvPr id="7" name="Picture 6">
            <a:extLst>
              <a:ext uri="{FF2B5EF4-FFF2-40B4-BE49-F238E27FC236}">
                <a16:creationId xmlns:a16="http://schemas.microsoft.com/office/drawing/2014/main" id="{5CECBB14-16A3-D87E-0C1A-D52AB77C3E4A}"/>
              </a:ext>
            </a:extLst>
          </p:cNvPr>
          <p:cNvPicPr>
            <a:picLocks noChangeAspect="1"/>
          </p:cNvPicPr>
          <p:nvPr/>
        </p:nvPicPr>
        <p:blipFill>
          <a:blip r:embed="rId4"/>
          <a:stretch>
            <a:fillRect/>
          </a:stretch>
        </p:blipFill>
        <p:spPr>
          <a:xfrm>
            <a:off x="4572000" y="2454728"/>
            <a:ext cx="4415358" cy="3176935"/>
          </a:xfrm>
          <a:prstGeom prst="rect">
            <a:avLst/>
          </a:prstGeom>
        </p:spPr>
      </p:pic>
    </p:spTree>
    <p:extLst>
      <p:ext uri="{BB962C8B-B14F-4D97-AF65-F5344CB8AC3E}">
        <p14:creationId xmlns:p14="http://schemas.microsoft.com/office/powerpoint/2010/main" val="836992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6706-F3A2-810D-F92B-90A6C9EC1328}"/>
              </a:ext>
            </a:extLst>
          </p:cNvPr>
          <p:cNvSpPr>
            <a:spLocks noGrp="1"/>
          </p:cNvSpPr>
          <p:nvPr>
            <p:ph type="title"/>
          </p:nvPr>
        </p:nvSpPr>
        <p:spPr>
          <a:xfrm>
            <a:off x="963386" y="365126"/>
            <a:ext cx="7551964" cy="1325563"/>
          </a:xfrm>
        </p:spPr>
        <p:txBody>
          <a:bodyPr/>
          <a:lstStyle/>
          <a:p>
            <a:pPr algn="ctr"/>
            <a:r>
              <a:rPr lang="en-US" dirty="0"/>
              <a:t>How is your financial aid offer created?</a:t>
            </a:r>
          </a:p>
        </p:txBody>
      </p:sp>
      <p:sp>
        <p:nvSpPr>
          <p:cNvPr id="3" name="Content Placeholder 2">
            <a:extLst>
              <a:ext uri="{FF2B5EF4-FFF2-40B4-BE49-F238E27FC236}">
                <a16:creationId xmlns:a16="http://schemas.microsoft.com/office/drawing/2014/main" id="{B8408013-E048-8626-0760-A2AD363AFE35}"/>
              </a:ext>
            </a:extLst>
          </p:cNvPr>
          <p:cNvSpPr>
            <a:spLocks noGrp="1"/>
          </p:cNvSpPr>
          <p:nvPr>
            <p:ph idx="1"/>
          </p:nvPr>
        </p:nvSpPr>
        <p:spPr>
          <a:xfrm>
            <a:off x="963384" y="1825625"/>
            <a:ext cx="7551965" cy="4351338"/>
          </a:xfrm>
        </p:spPr>
        <p:txBody>
          <a:bodyPr/>
          <a:lstStyle/>
          <a:p>
            <a:r>
              <a:rPr lang="en-US" dirty="0"/>
              <a:t>Determine </a:t>
            </a:r>
            <a:r>
              <a:rPr lang="en-US" dirty="0">
                <a:hlinkClick r:id="rId2"/>
              </a:rPr>
              <a:t>Cost of Attendance</a:t>
            </a:r>
            <a:endParaRPr lang="en-US" dirty="0"/>
          </a:p>
          <a:p>
            <a:r>
              <a:rPr lang="en-US" dirty="0"/>
              <a:t>Check for federal financial aid eligibility</a:t>
            </a:r>
          </a:p>
          <a:p>
            <a:r>
              <a:rPr lang="en-US" dirty="0"/>
              <a:t>Check for state financial aid eligibility</a:t>
            </a:r>
          </a:p>
          <a:p>
            <a:r>
              <a:rPr lang="en-US" dirty="0"/>
              <a:t>Add scholarships and other funding to the account</a:t>
            </a:r>
          </a:p>
          <a:p>
            <a:endParaRPr lang="en-US" dirty="0"/>
          </a:p>
          <a:p>
            <a:r>
              <a:rPr lang="en-US" dirty="0"/>
              <a:t>Emailed links are only valid for 30 days</a:t>
            </a:r>
          </a:p>
          <a:p>
            <a:r>
              <a:rPr lang="en-US" dirty="0"/>
              <a:t>Financial Aid Offer and College Financing Plan can be viewed on the Banner Student Landing Page at any time</a:t>
            </a:r>
          </a:p>
          <a:p>
            <a:endParaRPr lang="en-US" dirty="0"/>
          </a:p>
          <a:p>
            <a:pPr marL="0" indent="0" algn="ctr">
              <a:buNone/>
            </a:pPr>
            <a:r>
              <a:rPr lang="en-US" dirty="0"/>
              <a:t>COA – SAI – Financial Aid = Need</a:t>
            </a:r>
          </a:p>
        </p:txBody>
      </p:sp>
    </p:spTree>
    <p:extLst>
      <p:ext uri="{BB962C8B-B14F-4D97-AF65-F5344CB8AC3E}">
        <p14:creationId xmlns:p14="http://schemas.microsoft.com/office/powerpoint/2010/main" val="1564431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2C00-104A-59C4-204F-439BB04CD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CF7C0-372E-9A3B-2661-9A92FF8E68AB}"/>
              </a:ext>
            </a:extLst>
          </p:cNvPr>
          <p:cNvSpPr>
            <a:spLocks noGrp="1"/>
          </p:cNvSpPr>
          <p:nvPr>
            <p:ph type="title"/>
          </p:nvPr>
        </p:nvSpPr>
        <p:spPr>
          <a:xfrm>
            <a:off x="1066800" y="381000"/>
            <a:ext cx="6682740" cy="548640"/>
          </a:xfrm>
        </p:spPr>
        <p:txBody>
          <a:bodyPr>
            <a:noAutofit/>
          </a:bodyPr>
          <a:lstStyle/>
          <a:p>
            <a:pPr algn="ctr"/>
            <a:endParaRPr lang="en-US" sz="4000" b="1" dirty="0"/>
          </a:p>
        </p:txBody>
      </p:sp>
      <p:pic>
        <p:nvPicPr>
          <p:cNvPr id="4" name="Picture 3">
            <a:extLst>
              <a:ext uri="{FF2B5EF4-FFF2-40B4-BE49-F238E27FC236}">
                <a16:creationId xmlns:a16="http://schemas.microsoft.com/office/drawing/2014/main" id="{02954218-99E4-AE9C-72BA-4FCBB705C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3624"/>
            <a:ext cx="9144000" cy="4031064"/>
          </a:xfrm>
          <a:prstGeom prst="rect">
            <a:avLst/>
          </a:prstGeom>
        </p:spPr>
      </p:pic>
    </p:spTree>
    <p:extLst>
      <p:ext uri="{BB962C8B-B14F-4D97-AF65-F5344CB8AC3E}">
        <p14:creationId xmlns:p14="http://schemas.microsoft.com/office/powerpoint/2010/main" val="280682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13EF-1A38-F17B-B7F9-6EB3F7D3DC4C}"/>
            </a:ext>
          </a:extLst>
        </p:cNvPr>
        <p:cNvGrpSpPr/>
        <p:nvPr/>
      </p:nvGrpSpPr>
      <p:grpSpPr>
        <a:xfrm>
          <a:off x="0" y="0"/>
          <a:ext cx="0" cy="0"/>
          <a:chOff x="0" y="0"/>
          <a:chExt cx="0" cy="0"/>
        </a:xfrm>
      </p:grpSpPr>
      <p:sp>
        <p:nvSpPr>
          <p:cNvPr id="9218" name="Title 1">
            <a:extLst>
              <a:ext uri="{FF2B5EF4-FFF2-40B4-BE49-F238E27FC236}">
                <a16:creationId xmlns:a16="http://schemas.microsoft.com/office/drawing/2014/main" id="{F15EC48A-045C-C199-D0F5-2F6E6D614F6A}"/>
              </a:ext>
            </a:extLst>
          </p:cNvPr>
          <p:cNvSpPr>
            <a:spLocks noGrp="1"/>
          </p:cNvSpPr>
          <p:nvPr>
            <p:ph type="title"/>
          </p:nvPr>
        </p:nvSpPr>
        <p:spPr/>
        <p:txBody>
          <a:bodyPr>
            <a:normAutofit/>
          </a:bodyPr>
          <a:lstStyle/>
          <a:p>
            <a:pPr lvl="1" algn="ctr"/>
            <a:r>
              <a:rPr lang="en-US" sz="4000" b="1">
                <a:latin typeface="Calibri"/>
                <a:ea typeface="Calibri"/>
                <a:cs typeface="Calibri"/>
              </a:rPr>
              <a:t>Payment Deadlines</a:t>
            </a:r>
          </a:p>
        </p:txBody>
      </p:sp>
      <p:sp>
        <p:nvSpPr>
          <p:cNvPr id="2" name="TextBox 1">
            <a:extLst>
              <a:ext uri="{FF2B5EF4-FFF2-40B4-BE49-F238E27FC236}">
                <a16:creationId xmlns:a16="http://schemas.microsoft.com/office/drawing/2014/main" id="{7BBE584A-B0C5-45EB-4A37-BB122C2F65C3}"/>
              </a:ext>
            </a:extLst>
          </p:cNvPr>
          <p:cNvSpPr txBox="1"/>
          <p:nvPr/>
        </p:nvSpPr>
        <p:spPr>
          <a:xfrm>
            <a:off x="1066800" y="1371599"/>
            <a:ext cx="7889913" cy="5478423"/>
          </a:xfrm>
          <a:prstGeom prst="rect">
            <a:avLst/>
          </a:prstGeom>
          <a:noFill/>
        </p:spPr>
        <p:txBody>
          <a:bodyPr wrap="square" lIns="91440" tIns="45720" rIns="91440" bIns="45720" rtlCol="0" anchor="t">
            <a:spAutoFit/>
          </a:bodyPr>
          <a:lstStyle/>
          <a:p>
            <a:pPr algn="ctr"/>
            <a:endParaRPr lang="en-US" dirty="0"/>
          </a:p>
          <a:p>
            <a:pPr marL="285750" indent="-285750">
              <a:buFont typeface="Arial"/>
              <a:buChar char="•"/>
            </a:pPr>
            <a:r>
              <a:rPr lang="en-US" sz="2800" dirty="0">
                <a:ea typeface="Calibri" panose="020F0502020204030204"/>
                <a:cs typeface="Calibri" panose="020F0502020204030204"/>
              </a:rPr>
              <a:t>Fall 2026 dates to remember:</a:t>
            </a:r>
          </a:p>
          <a:p>
            <a:endParaRPr lang="en-US" sz="2800" dirty="0">
              <a:ea typeface="Calibri" panose="020F0502020204030204"/>
              <a:cs typeface="Calibri" panose="020F0502020204030204"/>
            </a:endParaRPr>
          </a:p>
          <a:p>
            <a:pPr marL="742950" lvl="1" indent="-285750">
              <a:buFont typeface="Arial"/>
              <a:buChar char="•"/>
            </a:pPr>
            <a:r>
              <a:rPr lang="en-US" sz="2400" dirty="0">
                <a:ea typeface="Calibri" panose="020F0502020204030204"/>
                <a:cs typeface="Calibri" panose="020F0502020204030204"/>
              </a:rPr>
              <a:t>1st Fee Payment Deadline: August 11, 2026</a:t>
            </a:r>
          </a:p>
          <a:p>
            <a:pPr marL="742950" lvl="1" indent="-285750">
              <a:buFont typeface="Arial"/>
              <a:buChar char="•"/>
            </a:pPr>
            <a:endParaRPr lang="en-US" sz="2400" dirty="0">
              <a:ea typeface="Calibri" panose="020F0502020204030204"/>
              <a:cs typeface="Calibri" panose="020F0502020204030204"/>
            </a:endParaRPr>
          </a:p>
          <a:p>
            <a:pPr marL="742950" lvl="1" indent="-285750">
              <a:buFont typeface="Arial"/>
              <a:buChar char="•"/>
            </a:pPr>
            <a:r>
              <a:rPr lang="en-US" sz="2400" dirty="0">
                <a:ea typeface="Calibri" panose="020F0502020204030204"/>
                <a:cs typeface="Calibri" panose="020F0502020204030204"/>
              </a:rPr>
              <a:t>2nd Fee Payment Deadline: August 18, 2026</a:t>
            </a:r>
          </a:p>
          <a:p>
            <a:pPr marL="1200150" lvl="2" indent="-285750">
              <a:buFont typeface="Wingdings"/>
              <a:buChar char="§"/>
            </a:pPr>
            <a:r>
              <a:rPr lang="en-US" sz="2000" dirty="0">
                <a:ea typeface="Calibri"/>
                <a:cs typeface="Calibri"/>
              </a:rPr>
              <a:t>Drop/Add Activity or Registration after August 11</a:t>
            </a:r>
          </a:p>
          <a:p>
            <a:pPr marL="742950" lvl="1" indent="-285750">
              <a:buFont typeface="Arial"/>
              <a:buChar char="•"/>
            </a:pPr>
            <a:endParaRPr lang="en-US" sz="2000" dirty="0">
              <a:ea typeface="Calibri"/>
              <a:cs typeface="Calibri"/>
            </a:endParaRPr>
          </a:p>
          <a:p>
            <a:pPr marL="742950" lvl="1" indent="-285750">
              <a:buFont typeface="Arial"/>
              <a:buChar char="•"/>
            </a:pPr>
            <a:r>
              <a:rPr lang="en-US" sz="2400" dirty="0">
                <a:ea typeface="Calibri"/>
                <a:cs typeface="Calibri"/>
              </a:rPr>
              <a:t>3rd Fee Payment Deadline: August 25, 2026</a:t>
            </a:r>
          </a:p>
          <a:p>
            <a:pPr marL="1200150" lvl="2" indent="-285750">
              <a:buFont typeface="Wingdings"/>
              <a:buChar char="§"/>
            </a:pPr>
            <a:r>
              <a:rPr lang="en-US" sz="2000" dirty="0">
                <a:ea typeface="Calibri"/>
                <a:cs typeface="Calibri"/>
              </a:rPr>
              <a:t>Drop/Add Activity or Registration after August 18</a:t>
            </a:r>
          </a:p>
          <a:p>
            <a:pPr marL="1200150" lvl="2" indent="-285750">
              <a:buFont typeface="Wingdings"/>
              <a:buChar char="§"/>
            </a:pPr>
            <a:endParaRPr lang="en-US" sz="2000" dirty="0">
              <a:ea typeface="Calibri"/>
              <a:cs typeface="Calibri"/>
            </a:endParaRPr>
          </a:p>
          <a:p>
            <a:pPr marL="742950" lvl="1" indent="-285750">
              <a:buFont typeface="Arial"/>
              <a:buChar char="•"/>
            </a:pPr>
            <a:r>
              <a:rPr lang="en-US" sz="2400" dirty="0">
                <a:ea typeface="Calibri"/>
                <a:cs typeface="Calibri"/>
              </a:rPr>
              <a:t>Late Fee Assessed: August 19, 2026</a:t>
            </a:r>
          </a:p>
          <a:p>
            <a:pPr marL="742950" lvl="1" indent="-285750">
              <a:buFont typeface="Arial"/>
              <a:buChar char="•"/>
            </a:pPr>
            <a:endParaRPr lang="en-US" sz="2400" dirty="0">
              <a:ea typeface="Calibri"/>
              <a:cs typeface="Calibri"/>
            </a:endParaRPr>
          </a:p>
          <a:p>
            <a:pPr marL="742950" lvl="1" indent="-285750">
              <a:buFont typeface="Arial"/>
              <a:buChar char="•"/>
            </a:pPr>
            <a:r>
              <a:rPr lang="en-US" sz="2400" dirty="0">
                <a:ea typeface="Calibri"/>
                <a:cs typeface="Calibri"/>
              </a:rPr>
              <a:t>Drop/Add Ends: August 25, 2026</a:t>
            </a:r>
          </a:p>
          <a:p>
            <a:endParaRPr lang="en-US" sz="2800" dirty="0">
              <a:ea typeface="Calibri"/>
              <a:cs typeface="Calibri"/>
            </a:endParaRPr>
          </a:p>
        </p:txBody>
      </p:sp>
    </p:spTree>
    <p:extLst>
      <p:ext uri="{BB962C8B-B14F-4D97-AF65-F5344CB8AC3E}">
        <p14:creationId xmlns:p14="http://schemas.microsoft.com/office/powerpoint/2010/main" val="488668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EC3C-8EF4-62CF-3812-6C31992E5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CFDAA-508F-853E-23C8-97318D59C708}"/>
              </a:ext>
            </a:extLst>
          </p:cNvPr>
          <p:cNvSpPr>
            <a:spLocks noGrp="1"/>
          </p:cNvSpPr>
          <p:nvPr>
            <p:ph type="title"/>
          </p:nvPr>
        </p:nvSpPr>
        <p:spPr>
          <a:xfrm>
            <a:off x="1066800" y="381000"/>
            <a:ext cx="6682740" cy="548640"/>
          </a:xfrm>
        </p:spPr>
        <p:txBody>
          <a:bodyPr>
            <a:noAutofit/>
          </a:bodyPr>
          <a:lstStyle/>
          <a:p>
            <a:pPr algn="ctr"/>
            <a:r>
              <a:rPr lang="en-US" sz="4000" b="1" dirty="0"/>
              <a:t>Payment Options</a:t>
            </a:r>
          </a:p>
        </p:txBody>
      </p:sp>
      <p:sp>
        <p:nvSpPr>
          <p:cNvPr id="3" name="Content Placeholder 2">
            <a:extLst>
              <a:ext uri="{FF2B5EF4-FFF2-40B4-BE49-F238E27FC236}">
                <a16:creationId xmlns:a16="http://schemas.microsoft.com/office/drawing/2014/main" id="{193F6432-8B46-2D77-A463-AAA198B0A14E}"/>
              </a:ext>
            </a:extLst>
          </p:cNvPr>
          <p:cNvSpPr>
            <a:spLocks noGrp="1"/>
          </p:cNvSpPr>
          <p:nvPr>
            <p:ph idx="1"/>
          </p:nvPr>
        </p:nvSpPr>
        <p:spPr>
          <a:xfrm>
            <a:off x="841248" y="996696"/>
            <a:ext cx="4160520" cy="5129784"/>
          </a:xfrm>
        </p:spPr>
        <p:txBody>
          <a:bodyPr>
            <a:normAutofit/>
          </a:bodyPr>
          <a:lstStyle/>
          <a:p>
            <a:r>
              <a:rPr lang="en-US" sz="2800" b="0" dirty="0"/>
              <a:t>Online via </a:t>
            </a:r>
            <a:r>
              <a:rPr lang="en-US" sz="2800" b="0" dirty="0" err="1"/>
              <a:t>eStallion</a:t>
            </a:r>
            <a:endParaRPr lang="en-US" sz="2800" b="0" dirty="0"/>
          </a:p>
          <a:p>
            <a:pPr lvl="1"/>
            <a:r>
              <a:rPr lang="en-US" sz="2400" dirty="0"/>
              <a:t>Credit and Debit Cards</a:t>
            </a:r>
          </a:p>
          <a:p>
            <a:pPr lvl="2"/>
            <a:r>
              <a:rPr lang="en-US" sz="2000" b="0" dirty="0"/>
              <a:t>Accept MasterCard, Visa, American Express, and Discover</a:t>
            </a:r>
          </a:p>
          <a:p>
            <a:pPr lvl="2"/>
            <a:r>
              <a:rPr lang="en-US" sz="2000" dirty="0"/>
              <a:t>3.00% convenience fee, minimum of $3.00</a:t>
            </a:r>
          </a:p>
          <a:p>
            <a:pPr lvl="1"/>
            <a:r>
              <a:rPr lang="en-US" sz="2400" b="0" dirty="0"/>
              <a:t>Electronic Check</a:t>
            </a:r>
          </a:p>
          <a:p>
            <a:pPr lvl="2"/>
            <a:r>
              <a:rPr lang="en-US" sz="2000" dirty="0"/>
              <a:t>No fees associated</a:t>
            </a:r>
          </a:p>
          <a:p>
            <a:pPr lvl="2"/>
            <a:r>
              <a:rPr lang="en-US" sz="2000" b="0" dirty="0"/>
              <a:t>Store multiple bank accounts</a:t>
            </a:r>
          </a:p>
          <a:p>
            <a:r>
              <a:rPr lang="en-US" sz="2700" dirty="0"/>
              <a:t>In Person</a:t>
            </a:r>
          </a:p>
          <a:p>
            <a:pPr lvl="1"/>
            <a:r>
              <a:rPr lang="en-US" sz="1750" b="0" dirty="0"/>
              <a:t>Cash</a:t>
            </a:r>
          </a:p>
          <a:p>
            <a:pPr lvl="1"/>
            <a:r>
              <a:rPr lang="en-US" sz="1750" dirty="0"/>
              <a:t>Check</a:t>
            </a:r>
          </a:p>
          <a:p>
            <a:pPr lvl="1"/>
            <a:r>
              <a:rPr lang="en-US" sz="1750" b="0" dirty="0"/>
              <a:t>Credit and Debit Cards</a:t>
            </a:r>
          </a:p>
          <a:p>
            <a:pPr marL="237744" lvl="2" indent="0">
              <a:buNone/>
            </a:pPr>
            <a:endParaRPr lang="en-US" dirty="0"/>
          </a:p>
        </p:txBody>
      </p:sp>
      <p:sp>
        <p:nvSpPr>
          <p:cNvPr id="6" name="Content Placeholder 2">
            <a:extLst>
              <a:ext uri="{FF2B5EF4-FFF2-40B4-BE49-F238E27FC236}">
                <a16:creationId xmlns:a16="http://schemas.microsoft.com/office/drawing/2014/main" id="{EF195BB0-F347-B526-593C-9C8A1DF0C33A}"/>
              </a:ext>
            </a:extLst>
          </p:cNvPr>
          <p:cNvSpPr txBox="1">
            <a:spLocks/>
          </p:cNvSpPr>
          <p:nvPr/>
        </p:nvSpPr>
        <p:spPr>
          <a:xfrm>
            <a:off x="4843272" y="996696"/>
            <a:ext cx="4160520" cy="5129784"/>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700" dirty="0"/>
              <a:t>Payment Plan</a:t>
            </a:r>
          </a:p>
          <a:p>
            <a:pPr lvl="2"/>
            <a:r>
              <a:rPr lang="en-US" sz="2050" dirty="0"/>
              <a:t>Non-refundable enrollment fee</a:t>
            </a:r>
          </a:p>
          <a:p>
            <a:pPr lvl="2"/>
            <a:r>
              <a:rPr lang="en-US" sz="2000" dirty="0"/>
              <a:t>Allows payment for up to 50% of the current term’s tuition and mandatory fees, housing, and dining charges or the account balance, whichever is less. The deferred amounts are automatically drafted on predetermined installment dates. </a:t>
            </a:r>
          </a:p>
          <a:p>
            <a:r>
              <a:rPr lang="en-US" sz="2700" dirty="0"/>
              <a:t>529 Plans</a:t>
            </a:r>
          </a:p>
          <a:p>
            <a:pPr lvl="2"/>
            <a:r>
              <a:rPr lang="en-US" sz="2000" dirty="0"/>
              <a:t>Payment should NOT exceed current amount due for the TERM.</a:t>
            </a:r>
          </a:p>
          <a:p>
            <a:pPr lvl="2"/>
            <a:r>
              <a:rPr lang="en-US" sz="2000" dirty="0"/>
              <a:t>Please allow 10-14 days for processing after requesting disbursement.</a:t>
            </a:r>
          </a:p>
          <a:p>
            <a:pPr lvl="2"/>
            <a:endParaRPr lang="en-US" sz="2050" dirty="0"/>
          </a:p>
          <a:p>
            <a:pPr marL="237744" lvl="2" indent="0">
              <a:buFont typeface="Arial" panose="020B0604020202020204" pitchFamily="34" charset="0"/>
              <a:buNone/>
            </a:pPr>
            <a:endParaRPr lang="en-US" dirty="0"/>
          </a:p>
        </p:txBody>
      </p:sp>
    </p:spTree>
    <p:extLst>
      <p:ext uri="{BB962C8B-B14F-4D97-AF65-F5344CB8AC3E}">
        <p14:creationId xmlns:p14="http://schemas.microsoft.com/office/powerpoint/2010/main" val="1180674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65126"/>
            <a:ext cx="7524750" cy="1325563"/>
          </a:xfrm>
        </p:spPr>
        <p:txBody>
          <a:bodyPr>
            <a:normAutofit/>
          </a:bodyPr>
          <a:lstStyle/>
          <a:p>
            <a:pPr algn="ctr"/>
            <a:r>
              <a:rPr lang="en-US" sz="4000" b="1"/>
              <a:t>ABAC’s Payment Plan</a:t>
            </a:r>
          </a:p>
        </p:txBody>
      </p:sp>
      <p:sp>
        <p:nvSpPr>
          <p:cNvPr id="3" name="Content Placeholder 2"/>
          <p:cNvSpPr>
            <a:spLocks noGrp="1"/>
          </p:cNvSpPr>
          <p:nvPr>
            <p:ph idx="1"/>
          </p:nvPr>
        </p:nvSpPr>
        <p:spPr>
          <a:xfrm>
            <a:off x="1143000" y="1825625"/>
            <a:ext cx="7372350" cy="4351338"/>
          </a:xfrm>
        </p:spPr>
        <p:txBody>
          <a:bodyPr>
            <a:normAutofit/>
          </a:bodyPr>
          <a:lstStyle/>
          <a:p>
            <a:pPr marL="0" indent="0" algn="ctr">
              <a:buNone/>
            </a:pPr>
            <a:r>
              <a:rPr lang="en-US" sz="2400" b="1" dirty="0">
                <a:solidFill>
                  <a:srgbClr val="FF0000"/>
                </a:solidFill>
              </a:rPr>
              <a:t>Must be set up by August 11 for Fall 2026</a:t>
            </a:r>
          </a:p>
          <a:p>
            <a:r>
              <a:rPr lang="en-US" sz="2400" dirty="0"/>
              <a:t>Cost to Participate:  $25- $75 per semester</a:t>
            </a:r>
          </a:p>
          <a:p>
            <a:r>
              <a:rPr lang="en-US" sz="2400" dirty="0"/>
              <a:t>Payment</a:t>
            </a:r>
            <a:r>
              <a:rPr lang="en-US" sz="2400" b="0" dirty="0"/>
              <a:t> Methods: </a:t>
            </a:r>
          </a:p>
          <a:p>
            <a:pPr lvl="3"/>
            <a:r>
              <a:rPr lang="en-US" sz="2400" dirty="0"/>
              <a:t>Credit Card/Debit Card (extra fees may apply)</a:t>
            </a:r>
          </a:p>
          <a:p>
            <a:pPr lvl="3"/>
            <a:r>
              <a:rPr lang="en-US" sz="2400" dirty="0"/>
              <a:t>ACH</a:t>
            </a:r>
          </a:p>
          <a:p>
            <a:pPr marL="228600" lvl="2" indent="0">
              <a:buNone/>
            </a:pPr>
            <a:r>
              <a:rPr lang="en-US" sz="2400" dirty="0"/>
              <a:t> Simple Steps to Enroll:</a:t>
            </a:r>
          </a:p>
          <a:p>
            <a:pPr marL="687388" lvl="3" indent="-342900">
              <a:buFont typeface="+mj-lt"/>
              <a:buAutoNum type="arabicPeriod"/>
            </a:pPr>
            <a:r>
              <a:rPr lang="en-US" sz="2000" dirty="0"/>
              <a:t>Log in to the </a:t>
            </a:r>
            <a:r>
              <a:rPr lang="en-US" sz="2000" dirty="0" err="1"/>
              <a:t>MyABAC</a:t>
            </a:r>
            <a:r>
              <a:rPr lang="en-US" sz="2000" dirty="0"/>
              <a:t> portal by navigating to my.abac.edu.</a:t>
            </a:r>
          </a:p>
          <a:p>
            <a:pPr marL="687388" lvl="3" indent="-342900">
              <a:buFont typeface="+mj-lt"/>
              <a:buAutoNum type="arabicPeriod"/>
            </a:pPr>
            <a:r>
              <a:rPr lang="en-US" sz="2000" dirty="0"/>
              <a:t>After login, click on the </a:t>
            </a:r>
            <a:r>
              <a:rPr lang="en-US" sz="2000" dirty="0" err="1"/>
              <a:t>eStallions</a:t>
            </a:r>
            <a:r>
              <a:rPr lang="en-US" sz="2000" dirty="0"/>
              <a:t> – Bill/Payment app.</a:t>
            </a:r>
          </a:p>
          <a:p>
            <a:pPr marL="687388" lvl="3" indent="-342900">
              <a:buFont typeface="+mj-lt"/>
              <a:buAutoNum type="arabicPeriod"/>
            </a:pPr>
            <a:r>
              <a:rPr lang="en-US" sz="2000" dirty="0"/>
              <a:t>Click on Payment Plans on the navigation bar, then click on Enroll Now to see the available plan.</a:t>
            </a:r>
          </a:p>
          <a:p>
            <a:pPr marL="687388" lvl="3" indent="-342900"/>
            <a:endParaRPr lang="en-US" sz="2400" dirty="0"/>
          </a:p>
          <a:p>
            <a:endParaRPr lang="en-US" dirty="0"/>
          </a:p>
        </p:txBody>
      </p:sp>
    </p:spTree>
    <p:extLst>
      <p:ext uri="{BB962C8B-B14F-4D97-AF65-F5344CB8AC3E}">
        <p14:creationId xmlns:p14="http://schemas.microsoft.com/office/powerpoint/2010/main" val="3502223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566441-406D-3DDC-BB24-F7B499FED703}"/>
              </a:ext>
            </a:extLst>
          </p:cNvPr>
          <p:cNvPicPr>
            <a:picLocks noChangeAspect="1"/>
          </p:cNvPicPr>
          <p:nvPr/>
        </p:nvPicPr>
        <p:blipFill>
          <a:blip r:embed="rId2"/>
          <a:stretch>
            <a:fillRect/>
          </a:stretch>
        </p:blipFill>
        <p:spPr>
          <a:xfrm>
            <a:off x="274320" y="1024964"/>
            <a:ext cx="8321040" cy="5771621"/>
          </a:xfrm>
          <a:prstGeom prst="rect">
            <a:avLst/>
          </a:prstGeom>
        </p:spPr>
      </p:pic>
      <p:pic>
        <p:nvPicPr>
          <p:cNvPr id="6" name="Picture 5">
            <a:extLst>
              <a:ext uri="{FF2B5EF4-FFF2-40B4-BE49-F238E27FC236}">
                <a16:creationId xmlns:a16="http://schemas.microsoft.com/office/drawing/2014/main" id="{F0AEFF2F-789D-74AD-DC9B-6A1B856F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056" y="0"/>
            <a:ext cx="2706624" cy="2706624"/>
          </a:xfrm>
          <a:prstGeom prst="rect">
            <a:avLst/>
          </a:prstGeom>
        </p:spPr>
      </p:pic>
    </p:spTree>
    <p:extLst>
      <p:ext uri="{BB962C8B-B14F-4D97-AF65-F5344CB8AC3E}">
        <p14:creationId xmlns:p14="http://schemas.microsoft.com/office/powerpoint/2010/main" val="3971285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2109-46DB-498C-969D-212F04002B1C}"/>
              </a:ext>
            </a:extLst>
          </p:cNvPr>
          <p:cNvSpPr>
            <a:spLocks noGrp="1"/>
          </p:cNvSpPr>
          <p:nvPr>
            <p:ph type="title"/>
          </p:nvPr>
        </p:nvSpPr>
        <p:spPr>
          <a:xfrm>
            <a:off x="1066800" y="365127"/>
            <a:ext cx="7448550" cy="1006474"/>
          </a:xfrm>
        </p:spPr>
        <p:txBody>
          <a:bodyPr/>
          <a:lstStyle/>
          <a:p>
            <a:pPr algn="ctr"/>
            <a:r>
              <a:rPr lang="en-US" b="1"/>
              <a:t>Title IV Authorizations</a:t>
            </a:r>
          </a:p>
        </p:txBody>
      </p:sp>
      <p:pic>
        <p:nvPicPr>
          <p:cNvPr id="5" name="Content Placeholder 4">
            <a:extLst>
              <a:ext uri="{FF2B5EF4-FFF2-40B4-BE49-F238E27FC236}">
                <a16:creationId xmlns:a16="http://schemas.microsoft.com/office/drawing/2014/main" id="{C407719D-D805-B49F-6752-C2D3AD7D9501}"/>
              </a:ext>
            </a:extLst>
          </p:cNvPr>
          <p:cNvPicPr>
            <a:picLocks noGrp="1" noChangeAspect="1"/>
          </p:cNvPicPr>
          <p:nvPr>
            <p:ph idx="1"/>
          </p:nvPr>
        </p:nvPicPr>
        <p:blipFill>
          <a:blip r:embed="rId2"/>
          <a:stretch>
            <a:fillRect/>
          </a:stretch>
        </p:blipFill>
        <p:spPr>
          <a:xfrm>
            <a:off x="164592" y="993243"/>
            <a:ext cx="7411484" cy="2067213"/>
          </a:xfrm>
        </p:spPr>
      </p:pic>
      <p:sp>
        <p:nvSpPr>
          <p:cNvPr id="6" name="Oval 5">
            <a:extLst>
              <a:ext uri="{FF2B5EF4-FFF2-40B4-BE49-F238E27FC236}">
                <a16:creationId xmlns:a16="http://schemas.microsoft.com/office/drawing/2014/main" id="{D0D2C454-5589-0C85-6F1E-0D5CA35A8701}"/>
              </a:ext>
            </a:extLst>
          </p:cNvPr>
          <p:cNvSpPr/>
          <p:nvPr/>
        </p:nvSpPr>
        <p:spPr>
          <a:xfrm>
            <a:off x="374904" y="2664896"/>
            <a:ext cx="1664208" cy="34561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67B3C-BCBA-65D0-1716-3896A5CAFEB1}"/>
              </a:ext>
            </a:extLst>
          </p:cNvPr>
          <p:cNvPicPr>
            <a:picLocks noChangeAspect="1"/>
          </p:cNvPicPr>
          <p:nvPr/>
        </p:nvPicPr>
        <p:blipFill>
          <a:blip r:embed="rId3"/>
          <a:srcRect b="4232"/>
          <a:stretch/>
        </p:blipFill>
        <p:spPr>
          <a:xfrm>
            <a:off x="4330559" y="2943440"/>
            <a:ext cx="4648849" cy="3731385"/>
          </a:xfrm>
          <a:prstGeom prst="rect">
            <a:avLst/>
          </a:prstGeom>
        </p:spPr>
      </p:pic>
      <p:sp>
        <p:nvSpPr>
          <p:cNvPr id="11" name="TextBox 10">
            <a:extLst>
              <a:ext uri="{FF2B5EF4-FFF2-40B4-BE49-F238E27FC236}">
                <a16:creationId xmlns:a16="http://schemas.microsoft.com/office/drawing/2014/main" id="{2AC0660E-596B-655C-E495-8487E053E963}"/>
              </a:ext>
            </a:extLst>
          </p:cNvPr>
          <p:cNvSpPr txBox="1"/>
          <p:nvPr/>
        </p:nvSpPr>
        <p:spPr>
          <a:xfrm>
            <a:off x="987552" y="3020981"/>
            <a:ext cx="3465576" cy="3693319"/>
          </a:xfrm>
          <a:prstGeom prst="rect">
            <a:avLst/>
          </a:prstGeom>
          <a:noFill/>
        </p:spPr>
        <p:txBody>
          <a:bodyPr wrap="square" rtlCol="0">
            <a:spAutoFit/>
          </a:bodyPr>
          <a:lstStyle/>
          <a:p>
            <a:pPr marL="285750" indent="-285750">
              <a:buFont typeface="Arial" panose="020B0604020202020204" pitchFamily="34" charset="0"/>
              <a:buChar char="•"/>
            </a:pPr>
            <a:r>
              <a:rPr lang="en-US"/>
              <a:t>Federal Funds</a:t>
            </a:r>
          </a:p>
          <a:p>
            <a:pPr marL="742950" lvl="1" indent="-285750">
              <a:buFont typeface="Arial" panose="020B0604020202020204" pitchFamily="34" charset="0"/>
              <a:buChar char="•"/>
            </a:pPr>
            <a:r>
              <a:rPr lang="en-US"/>
              <a:t>Allows funds to pay charges other than tuition, tuition related fees, housing, and meals</a:t>
            </a:r>
          </a:p>
          <a:p>
            <a:pPr marL="285750" indent="-285750">
              <a:buFont typeface="Arial" panose="020B0604020202020204" pitchFamily="34" charset="0"/>
              <a:buChar char="•"/>
            </a:pPr>
            <a:r>
              <a:rPr lang="en-US"/>
              <a:t>Prior Year</a:t>
            </a:r>
          </a:p>
          <a:p>
            <a:pPr marL="742950" lvl="1" indent="-285750">
              <a:buFont typeface="Arial" panose="020B0604020202020204" pitchFamily="34" charset="0"/>
              <a:buChar char="•"/>
            </a:pPr>
            <a:r>
              <a:rPr lang="en-US"/>
              <a:t>Allows funds to pay prior fiscal year charges up to $200</a:t>
            </a:r>
          </a:p>
          <a:p>
            <a:pPr marL="285750" indent="-285750">
              <a:buFont typeface="Arial" panose="020B0604020202020204" pitchFamily="34" charset="0"/>
              <a:buChar char="•"/>
            </a:pPr>
            <a:r>
              <a:rPr lang="en-US"/>
              <a:t>Credit Balance</a:t>
            </a:r>
          </a:p>
          <a:p>
            <a:pPr marL="742950" lvl="1" indent="-285750">
              <a:buFont typeface="Arial" panose="020B0604020202020204" pitchFamily="34" charset="0"/>
              <a:buChar char="•"/>
            </a:pPr>
            <a:r>
              <a:rPr lang="en-US"/>
              <a:t>Allows funds to move to a future semester in the same fiscal year</a:t>
            </a:r>
          </a:p>
        </p:txBody>
      </p:sp>
    </p:spTree>
    <p:extLst>
      <p:ext uri="{BB962C8B-B14F-4D97-AF65-F5344CB8AC3E}">
        <p14:creationId xmlns:p14="http://schemas.microsoft.com/office/powerpoint/2010/main" val="4108438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65126"/>
            <a:ext cx="7524750" cy="1325563"/>
          </a:xfrm>
        </p:spPr>
        <p:txBody>
          <a:bodyPr>
            <a:normAutofit/>
          </a:bodyPr>
          <a:lstStyle/>
          <a:p>
            <a:pPr algn="ctr"/>
            <a:r>
              <a:rPr lang="en-US" sz="4000" b="1"/>
              <a:t>Waivers</a:t>
            </a:r>
          </a:p>
        </p:txBody>
      </p:sp>
      <p:sp>
        <p:nvSpPr>
          <p:cNvPr id="3" name="Content Placeholder 2"/>
          <p:cNvSpPr>
            <a:spLocks noGrp="1"/>
          </p:cNvSpPr>
          <p:nvPr>
            <p:ph idx="1"/>
          </p:nvPr>
        </p:nvSpPr>
        <p:spPr>
          <a:xfrm>
            <a:off x="1143000" y="1371600"/>
            <a:ext cx="7467600" cy="5181600"/>
          </a:xfrm>
        </p:spPr>
        <p:txBody>
          <a:bodyPr>
            <a:normAutofit/>
          </a:bodyPr>
          <a:lstStyle/>
          <a:p>
            <a:r>
              <a:rPr lang="en-US"/>
              <a:t>ABAC Neighbor Waivers</a:t>
            </a:r>
          </a:p>
          <a:p>
            <a:pPr lvl="1"/>
            <a:r>
              <a:rPr lang="en-US"/>
              <a:t>Residents of Alabama, Florida, North Carolina, South Carolina, and Tennessee are eligible for one of our new ABAC Neighbor Waivers.  Eligible students can attend ABAC at the same tuition rate as an in-state student. </a:t>
            </a:r>
          </a:p>
          <a:p>
            <a:pPr lvl="1"/>
            <a:r>
              <a:rPr lang="en-US"/>
              <a:t>Eligible students must be able to provide proof of legal residency, proof of their domicile state for the last 12 months and maintain an overall 2.0 GPA.</a:t>
            </a:r>
          </a:p>
          <a:p>
            <a:r>
              <a:rPr lang="en-US"/>
              <a:t>Other Waivers Offered at ABAC:</a:t>
            </a:r>
          </a:p>
          <a:p>
            <a:pPr lvl="1" fontAlgn="base"/>
            <a:r>
              <a:rPr lang="en-US"/>
              <a:t>Presidential Waivers</a:t>
            </a:r>
          </a:p>
          <a:p>
            <a:pPr lvl="1" fontAlgn="base"/>
            <a:r>
              <a:rPr lang="en-US"/>
              <a:t>University System of Georgia Waivers</a:t>
            </a:r>
          </a:p>
          <a:p>
            <a:pPr lvl="1" fontAlgn="base"/>
            <a:r>
              <a:rPr lang="en-US"/>
              <a:t>Military Waivers</a:t>
            </a:r>
          </a:p>
          <a:p>
            <a:r>
              <a:rPr lang="en-US"/>
              <a:t>For more information on Waivers</a:t>
            </a:r>
          </a:p>
          <a:p>
            <a:pPr lvl="1"/>
            <a:r>
              <a:rPr lang="en-US"/>
              <a:t>Log onto </a:t>
            </a:r>
            <a:r>
              <a:rPr lang="en-US">
                <a:hlinkClick r:id="rId3"/>
              </a:rPr>
              <a:t>www.abac.edu</a:t>
            </a:r>
            <a:endParaRPr lang="en-US"/>
          </a:p>
          <a:p>
            <a:pPr lvl="1"/>
            <a:r>
              <a:rPr lang="en-US" sz="1800"/>
              <a:t>Click on Funding </a:t>
            </a:r>
          </a:p>
          <a:p>
            <a:pPr lvl="1"/>
            <a:r>
              <a:rPr lang="en-US"/>
              <a:t>C</a:t>
            </a:r>
            <a:r>
              <a:rPr lang="en-US" sz="1800"/>
              <a:t>lick on Tuition and Fee Waivers</a:t>
            </a:r>
          </a:p>
        </p:txBody>
      </p:sp>
    </p:spTree>
    <p:extLst>
      <p:ext uri="{BB962C8B-B14F-4D97-AF65-F5344CB8AC3E}">
        <p14:creationId xmlns:p14="http://schemas.microsoft.com/office/powerpoint/2010/main" val="3840019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01E7-56B2-4D9C-8133-B97B0B8B6E84}"/>
              </a:ext>
            </a:extLst>
          </p:cNvPr>
          <p:cNvSpPr>
            <a:spLocks noGrp="1"/>
          </p:cNvSpPr>
          <p:nvPr>
            <p:ph type="title"/>
          </p:nvPr>
        </p:nvSpPr>
        <p:spPr/>
        <p:txBody>
          <a:bodyPr/>
          <a:lstStyle/>
          <a:p>
            <a:pPr algn="ctr"/>
            <a:r>
              <a:rPr lang="en-US" sz="4000" b="1"/>
              <a:t>Third Party Billing</a:t>
            </a:r>
          </a:p>
        </p:txBody>
      </p:sp>
      <p:sp>
        <p:nvSpPr>
          <p:cNvPr id="3" name="Content Placeholder 2">
            <a:extLst>
              <a:ext uri="{FF2B5EF4-FFF2-40B4-BE49-F238E27FC236}">
                <a16:creationId xmlns:a16="http://schemas.microsoft.com/office/drawing/2014/main" id="{64D27ACE-B897-4099-84EC-485F9074EFE1}"/>
              </a:ext>
            </a:extLst>
          </p:cNvPr>
          <p:cNvSpPr>
            <a:spLocks noGrp="1"/>
          </p:cNvSpPr>
          <p:nvPr>
            <p:ph idx="1"/>
          </p:nvPr>
        </p:nvSpPr>
        <p:spPr>
          <a:xfrm>
            <a:off x="914400" y="1825625"/>
            <a:ext cx="7886700" cy="4351338"/>
          </a:xfrm>
        </p:spPr>
        <p:txBody>
          <a:bodyPr/>
          <a:lstStyle/>
          <a:p>
            <a:r>
              <a:rPr lang="en-US" sz="2800"/>
              <a:t>Florida Prepaid Plans</a:t>
            </a:r>
          </a:p>
          <a:p>
            <a:endParaRPr lang="en-US" sz="2800"/>
          </a:p>
          <a:p>
            <a:r>
              <a:rPr lang="en-US" sz="2800"/>
              <a:t>Veteran Affairs Benefits</a:t>
            </a:r>
          </a:p>
          <a:p>
            <a:endParaRPr lang="en-US" sz="2800"/>
          </a:p>
          <a:p>
            <a:r>
              <a:rPr lang="en-US" sz="2800"/>
              <a:t>WIOA (Workforce Innovation and Opportunity Act)</a:t>
            </a:r>
          </a:p>
          <a:p>
            <a:endParaRPr lang="en-US" sz="2800"/>
          </a:p>
          <a:p>
            <a:r>
              <a:rPr lang="en-US" sz="2800"/>
              <a:t>Sponsored Billing</a:t>
            </a:r>
          </a:p>
          <a:p>
            <a:endParaRPr lang="en-US" sz="2800"/>
          </a:p>
          <a:p>
            <a:endParaRPr lang="en-US" sz="2800"/>
          </a:p>
          <a:p>
            <a:endParaRPr lang="en-US"/>
          </a:p>
        </p:txBody>
      </p:sp>
    </p:spTree>
    <p:extLst>
      <p:ext uri="{BB962C8B-B14F-4D97-AF65-F5344CB8AC3E}">
        <p14:creationId xmlns:p14="http://schemas.microsoft.com/office/powerpoint/2010/main" val="624289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6C16-6E29-476E-814A-39AF5A573FC8}"/>
              </a:ext>
            </a:extLst>
          </p:cNvPr>
          <p:cNvSpPr>
            <a:spLocks noGrp="1"/>
          </p:cNvSpPr>
          <p:nvPr>
            <p:ph type="title"/>
          </p:nvPr>
        </p:nvSpPr>
        <p:spPr/>
        <p:txBody>
          <a:bodyPr/>
          <a:lstStyle/>
          <a:p>
            <a:pPr algn="ctr"/>
            <a:r>
              <a:rPr lang="en-US" b="1"/>
              <a:t>ABAC Gold Card</a:t>
            </a:r>
          </a:p>
        </p:txBody>
      </p:sp>
      <p:sp>
        <p:nvSpPr>
          <p:cNvPr id="3" name="Content Placeholder 2">
            <a:extLst>
              <a:ext uri="{FF2B5EF4-FFF2-40B4-BE49-F238E27FC236}">
                <a16:creationId xmlns:a16="http://schemas.microsoft.com/office/drawing/2014/main" id="{D91466B8-85A7-4686-8220-F5A5CBD9C695}"/>
              </a:ext>
            </a:extLst>
          </p:cNvPr>
          <p:cNvSpPr>
            <a:spLocks noGrp="1"/>
          </p:cNvSpPr>
          <p:nvPr>
            <p:ph idx="1"/>
          </p:nvPr>
        </p:nvSpPr>
        <p:spPr>
          <a:xfrm>
            <a:off x="914400" y="1447800"/>
            <a:ext cx="7886700" cy="4351338"/>
          </a:xfrm>
        </p:spPr>
        <p:txBody>
          <a:bodyPr>
            <a:normAutofit fontScale="92500" lnSpcReduction="10000"/>
          </a:bodyPr>
          <a:lstStyle/>
          <a:p>
            <a:r>
              <a:rPr lang="en-US" sz="2400" dirty="0"/>
              <a:t>Access to Housing, Thrash Gym, ABAC Legacy Pool, Meal Plans, Dining Dollars, and General Dollars</a:t>
            </a:r>
          </a:p>
          <a:p>
            <a:r>
              <a:rPr lang="en-US" sz="2400" dirty="0"/>
              <a:t>Dining Dollars utilized in Donaldson Dining Hall, Retail location, AGGI C-Store, Lakeside C-Store and vending machines</a:t>
            </a:r>
          </a:p>
          <a:p>
            <a:pPr lvl="1"/>
            <a:r>
              <a:rPr lang="en-US" sz="2100" dirty="0"/>
              <a:t>Balances start over every semester.</a:t>
            </a:r>
          </a:p>
          <a:p>
            <a:r>
              <a:rPr lang="en-US" sz="2400" dirty="0"/>
              <a:t>General Dollars utilized in all the above plus the Stallion Shop and WEPA machines.</a:t>
            </a:r>
          </a:p>
          <a:p>
            <a:pPr lvl="1"/>
            <a:r>
              <a:rPr lang="en-US" sz="2100" dirty="0"/>
              <a:t>Balances transfer to the next semester.</a:t>
            </a:r>
          </a:p>
          <a:p>
            <a:r>
              <a:rPr lang="en-US" sz="2400" dirty="0"/>
              <a:t>Balances for both dollars can be checked online through </a:t>
            </a:r>
            <a:r>
              <a:rPr lang="en-US" sz="2400" dirty="0" err="1"/>
              <a:t>eAccounts</a:t>
            </a:r>
            <a:r>
              <a:rPr lang="en-US" sz="2400" dirty="0"/>
              <a:t> portal</a:t>
            </a:r>
          </a:p>
          <a:p>
            <a:r>
              <a:rPr lang="en-US" sz="2400" dirty="0"/>
              <a:t>General dollars can be loaded online and through Phil Machines</a:t>
            </a:r>
          </a:p>
          <a:p>
            <a:pPr lvl="1"/>
            <a:r>
              <a:rPr lang="en-US" sz="2100" dirty="0"/>
              <a:t>Located in Donaldson Dining Hall and 1</a:t>
            </a:r>
            <a:r>
              <a:rPr lang="en-US" sz="2100" baseline="30000" dirty="0"/>
              <a:t>st</a:t>
            </a:r>
            <a:r>
              <a:rPr lang="en-US" sz="2100" dirty="0"/>
              <a:t> floor of the Carlton Center</a:t>
            </a:r>
          </a:p>
          <a:p>
            <a:r>
              <a:rPr lang="en-US" sz="2400" dirty="0"/>
              <a:t>NEW for Fall 2026 – Digital Credentials </a:t>
            </a:r>
          </a:p>
          <a:p>
            <a:endParaRPr lang="en-US" dirty="0"/>
          </a:p>
        </p:txBody>
      </p:sp>
    </p:spTree>
    <p:extLst>
      <p:ext uri="{BB962C8B-B14F-4D97-AF65-F5344CB8AC3E}">
        <p14:creationId xmlns:p14="http://schemas.microsoft.com/office/powerpoint/2010/main" val="2065077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6C16-6E29-476E-814A-39AF5A573FC8}"/>
              </a:ext>
            </a:extLst>
          </p:cNvPr>
          <p:cNvSpPr>
            <a:spLocks noGrp="1"/>
          </p:cNvSpPr>
          <p:nvPr>
            <p:ph type="title"/>
          </p:nvPr>
        </p:nvSpPr>
        <p:spPr/>
        <p:txBody>
          <a:bodyPr/>
          <a:lstStyle/>
          <a:p>
            <a:pPr algn="ctr"/>
            <a:r>
              <a:rPr lang="en-US" b="1"/>
              <a:t>Meal Plan Options</a:t>
            </a:r>
          </a:p>
        </p:txBody>
      </p:sp>
      <p:sp>
        <p:nvSpPr>
          <p:cNvPr id="3" name="Content Placeholder 2">
            <a:extLst>
              <a:ext uri="{FF2B5EF4-FFF2-40B4-BE49-F238E27FC236}">
                <a16:creationId xmlns:a16="http://schemas.microsoft.com/office/drawing/2014/main" id="{D91466B8-85A7-4686-8220-F5A5CBD9C695}"/>
              </a:ext>
            </a:extLst>
          </p:cNvPr>
          <p:cNvSpPr>
            <a:spLocks noGrp="1"/>
          </p:cNvSpPr>
          <p:nvPr>
            <p:ph idx="1"/>
          </p:nvPr>
        </p:nvSpPr>
        <p:spPr>
          <a:xfrm>
            <a:off x="914400" y="1447800"/>
            <a:ext cx="7886700" cy="4351338"/>
          </a:xfrm>
        </p:spPr>
        <p:txBody>
          <a:bodyPr/>
          <a:lstStyle/>
          <a:p>
            <a:r>
              <a:rPr lang="en-US" dirty="0"/>
              <a:t>All housing residents are required to participate in a meal plan.</a:t>
            </a:r>
          </a:p>
          <a:p>
            <a:r>
              <a:rPr lang="en-US" dirty="0"/>
              <a:t>Freshmen student options (students completing less than 30 credit hours):</a:t>
            </a:r>
          </a:p>
          <a:p>
            <a:pPr lvl="1"/>
            <a:r>
              <a:rPr lang="en-US" dirty="0"/>
              <a:t>12-Meal Plan = $2,010 per semester and includes $250 dining dollars</a:t>
            </a:r>
          </a:p>
          <a:p>
            <a:pPr lvl="1"/>
            <a:r>
              <a:rPr lang="en-US" dirty="0"/>
              <a:t>Unlimited Meal Plan = $2,010 per semester and includes $85 dining dollars</a:t>
            </a:r>
          </a:p>
          <a:p>
            <a:r>
              <a:rPr lang="en-US" dirty="0"/>
              <a:t>Upperclassmen student options</a:t>
            </a:r>
          </a:p>
          <a:p>
            <a:pPr lvl="1"/>
            <a:r>
              <a:rPr lang="en-US" dirty="0"/>
              <a:t>100 Block Meal Plan = $1,150 per semester including $125 dining dollars (students completing more than 30 credit hours):</a:t>
            </a:r>
          </a:p>
          <a:p>
            <a:pPr lvl="1"/>
            <a:r>
              <a:rPr lang="en-US" dirty="0"/>
              <a:t>$150 Dining Dollar Only Plan (students completing 60 credit hours and are enrolled in a four-year Baccalaureate degree program)</a:t>
            </a:r>
          </a:p>
          <a:p>
            <a:r>
              <a:rPr lang="en-US" dirty="0"/>
              <a:t>Commuter Plans</a:t>
            </a:r>
          </a:p>
          <a:p>
            <a:pPr lvl="1"/>
            <a:r>
              <a:rPr lang="en-US" dirty="0"/>
              <a:t>60 Block Meal Plan = $620 per semester</a:t>
            </a:r>
          </a:p>
          <a:p>
            <a:pPr lvl="1"/>
            <a:r>
              <a:rPr lang="en-US" dirty="0"/>
              <a:t>25 Block Meal Plan = $265 per semester</a:t>
            </a:r>
          </a:p>
          <a:p>
            <a:pPr lvl="1"/>
            <a:endParaRPr lang="en-US" dirty="0"/>
          </a:p>
        </p:txBody>
      </p:sp>
    </p:spTree>
    <p:extLst>
      <p:ext uri="{BB962C8B-B14F-4D97-AF65-F5344CB8AC3E}">
        <p14:creationId xmlns:p14="http://schemas.microsoft.com/office/powerpoint/2010/main" val="2862582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A5712-0522-8EF3-2BAC-79244CA35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EBCED-278D-3E15-3F29-2BF8B60287C9}"/>
              </a:ext>
            </a:extLst>
          </p:cNvPr>
          <p:cNvSpPr>
            <a:spLocks noGrp="1"/>
          </p:cNvSpPr>
          <p:nvPr>
            <p:ph type="title"/>
          </p:nvPr>
        </p:nvSpPr>
        <p:spPr/>
        <p:txBody>
          <a:bodyPr>
            <a:normAutofit/>
          </a:bodyPr>
          <a:lstStyle/>
          <a:p>
            <a:pPr algn="ctr"/>
            <a:r>
              <a:rPr lang="en-US" sz="4000" b="1" dirty="0"/>
              <a:t>Federal Student Aid Programs </a:t>
            </a:r>
          </a:p>
        </p:txBody>
      </p:sp>
      <p:sp>
        <p:nvSpPr>
          <p:cNvPr id="3" name="Content Placeholder 2">
            <a:extLst>
              <a:ext uri="{FF2B5EF4-FFF2-40B4-BE49-F238E27FC236}">
                <a16:creationId xmlns:a16="http://schemas.microsoft.com/office/drawing/2014/main" id="{3D434CA3-24BE-0464-F934-EA15182B86E4}"/>
              </a:ext>
            </a:extLst>
          </p:cNvPr>
          <p:cNvSpPr>
            <a:spLocks noGrp="1"/>
          </p:cNvSpPr>
          <p:nvPr>
            <p:ph idx="1"/>
          </p:nvPr>
        </p:nvSpPr>
        <p:spPr>
          <a:xfrm>
            <a:off x="1066800" y="1686674"/>
            <a:ext cx="7886700" cy="4942725"/>
          </a:xfrm>
        </p:spPr>
        <p:txBody>
          <a:bodyPr vert="horz" lIns="91440" tIns="45720" rIns="91440" bIns="45720" rtlCol="0" anchor="t">
            <a:normAutofit/>
          </a:bodyPr>
          <a:lstStyle/>
          <a:p>
            <a:r>
              <a:rPr lang="en-US" sz="2800" dirty="0">
                <a:cs typeface="Calibri" panose="020F0502020204030204"/>
              </a:rPr>
              <a:t>Federal Pell Grant</a:t>
            </a:r>
          </a:p>
          <a:p>
            <a:r>
              <a:rPr lang="en-US" sz="2800" dirty="0">
                <a:latin typeface="Calibri" panose="020F0502020204030204" pitchFamily="34" charset="0"/>
                <a:ea typeface="Calibri" panose="020F0502020204030204" pitchFamily="34" charset="0"/>
                <a:cs typeface="Calibri" panose="020F0502020204030204"/>
              </a:rPr>
              <a:t>Federal Supplemental Educational Opportunity Grant</a:t>
            </a:r>
          </a:p>
          <a:p>
            <a:r>
              <a:rPr lang="en-US" sz="2800" dirty="0">
                <a:latin typeface="Calibri" panose="020F0502020204030204" pitchFamily="34" charset="0"/>
                <a:ea typeface="Calibri" panose="020F0502020204030204" pitchFamily="34" charset="0"/>
                <a:cs typeface="Calibri" panose="020F0502020204030204"/>
              </a:rPr>
              <a:t>Federal Work Study</a:t>
            </a:r>
          </a:p>
          <a:p>
            <a:r>
              <a:rPr lang="en-US" sz="2800" dirty="0">
                <a:latin typeface="Calibri" panose="020F0502020204030204" pitchFamily="34" charset="0"/>
                <a:ea typeface="Calibri" panose="020F0502020204030204" pitchFamily="34" charset="0"/>
                <a:cs typeface="Calibri" panose="020F0502020204030204"/>
              </a:rPr>
              <a:t>Federal Direct Loans (Subsidized and Unsubsidized)</a:t>
            </a:r>
          </a:p>
          <a:p>
            <a:r>
              <a:rPr lang="en-US" sz="2800" dirty="0">
                <a:latin typeface="Calibri" panose="020F0502020204030204" pitchFamily="34" charset="0"/>
                <a:ea typeface="Calibri" panose="020F0502020204030204" pitchFamily="34" charset="0"/>
                <a:cs typeface="Calibri" panose="020F0502020204030204"/>
              </a:rPr>
              <a:t>Federal Direct Parent PLUS Loans</a:t>
            </a:r>
          </a:p>
          <a:p>
            <a:endParaRPr lang="en-US" sz="2800" dirty="0">
              <a:latin typeface="Calibri" panose="020F0502020204030204" pitchFamily="34" charset="0"/>
              <a:ea typeface="Calibri" panose="020F0502020204030204" pitchFamily="34" charset="0"/>
              <a:cs typeface="Calibri" panose="020F0502020204030204"/>
            </a:endParaRPr>
          </a:p>
          <a:p>
            <a:pPr marL="0" indent="0" algn="ctr">
              <a:buNone/>
            </a:pPr>
            <a:endParaRPr lang="en-US" sz="2800" dirty="0">
              <a:latin typeface="Calibri" panose="020F0502020204030204" pitchFamily="34" charset="0"/>
              <a:ea typeface="Calibri" panose="020F0502020204030204" pitchFamily="34" charset="0"/>
              <a:cs typeface="Calibri" panose="020F0502020204030204"/>
            </a:endParaRPr>
          </a:p>
          <a:p>
            <a:pPr marL="0" indent="0" algn="ctr">
              <a:buNone/>
            </a:pP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214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8001000" cy="548640"/>
          </a:xfrm>
        </p:spPr>
        <p:txBody>
          <a:bodyPr>
            <a:noAutofit/>
          </a:bodyPr>
          <a:lstStyle/>
          <a:p>
            <a:pPr algn="ctr"/>
            <a:r>
              <a:rPr lang="en-US" sz="4000" b="1"/>
              <a:t>Beginning of Semester Checklist</a:t>
            </a:r>
          </a:p>
        </p:txBody>
      </p:sp>
      <p:sp>
        <p:nvSpPr>
          <p:cNvPr id="3" name="Content Placeholder 2"/>
          <p:cNvSpPr>
            <a:spLocks noGrp="1"/>
          </p:cNvSpPr>
          <p:nvPr>
            <p:ph idx="1"/>
          </p:nvPr>
        </p:nvSpPr>
        <p:spPr>
          <a:xfrm>
            <a:off x="1066800" y="990600"/>
            <a:ext cx="7924800" cy="5334000"/>
          </a:xfrm>
        </p:spPr>
        <p:txBody>
          <a:bodyPr>
            <a:noAutofit/>
          </a:bodyPr>
          <a:lstStyle/>
          <a:p>
            <a:pPr>
              <a:buFont typeface="Wingdings" pitchFamily="2" charset="2"/>
              <a:buChar char="§"/>
            </a:pPr>
            <a:r>
              <a:rPr lang="en-US" sz="2400" dirty="0"/>
              <a:t>Grant Authorized User Access to </a:t>
            </a:r>
            <a:r>
              <a:rPr lang="en-US" sz="2400" dirty="0" err="1"/>
              <a:t>eStallion</a:t>
            </a:r>
            <a:endParaRPr lang="en-US" sz="2400" dirty="0"/>
          </a:p>
          <a:p>
            <a:pPr lvl="1">
              <a:buFont typeface="Wingdings" pitchFamily="2" charset="2"/>
              <a:buChar char="§"/>
            </a:pPr>
            <a:r>
              <a:rPr lang="en-US" sz="2100" dirty="0"/>
              <a:t>Parents, guardians, etc. with separate access to view/pay bill on student’s behalf</a:t>
            </a:r>
          </a:p>
          <a:p>
            <a:pPr lvl="1">
              <a:buFont typeface="Wingdings" pitchFamily="2" charset="2"/>
              <a:buChar char="§"/>
            </a:pPr>
            <a:r>
              <a:rPr lang="en-US" sz="2100" dirty="0"/>
              <a:t>WILL NOT receive student account emails</a:t>
            </a:r>
          </a:p>
          <a:p>
            <a:pPr>
              <a:buFont typeface="Wingdings" pitchFamily="2" charset="2"/>
              <a:buChar char="§"/>
            </a:pPr>
            <a:endParaRPr lang="en-US" sz="2400" dirty="0"/>
          </a:p>
          <a:p>
            <a:pPr>
              <a:buFont typeface="Wingdings" pitchFamily="2" charset="2"/>
              <a:buChar char="§"/>
            </a:pPr>
            <a:r>
              <a:rPr lang="en-US" sz="2400" dirty="0"/>
              <a:t>Set up Direct Deposit for Refunds</a:t>
            </a:r>
          </a:p>
          <a:p>
            <a:pPr lvl="1">
              <a:buFont typeface="Wingdings" pitchFamily="2" charset="2"/>
              <a:buChar char="§"/>
            </a:pPr>
            <a:r>
              <a:rPr lang="en-US" sz="2100" dirty="0"/>
              <a:t>Direct Deposit is the approved method to receive financial and credit balance refunds.</a:t>
            </a:r>
          </a:p>
          <a:p>
            <a:pPr lvl="1">
              <a:buFont typeface="Wingdings" pitchFamily="2" charset="2"/>
              <a:buChar char="§"/>
            </a:pPr>
            <a:endParaRPr lang="en-US" sz="2100" dirty="0"/>
          </a:p>
          <a:p>
            <a:pPr>
              <a:buFont typeface="Wingdings" pitchFamily="2" charset="2"/>
              <a:buChar char="§"/>
            </a:pPr>
            <a:r>
              <a:rPr lang="en-US" sz="2400" dirty="0"/>
              <a:t>Title IV Authorizations</a:t>
            </a:r>
          </a:p>
          <a:p>
            <a:pPr lvl="1">
              <a:buFont typeface="Wingdings" pitchFamily="2" charset="2"/>
              <a:buChar char="§"/>
            </a:pPr>
            <a:r>
              <a:rPr lang="en-US" sz="2100" dirty="0"/>
              <a:t>Banner Student Landing Page in </a:t>
            </a:r>
            <a:r>
              <a:rPr lang="en-US" sz="2100" dirty="0" err="1"/>
              <a:t>MyABAC</a:t>
            </a:r>
            <a:r>
              <a:rPr lang="en-US" sz="2100" dirty="0"/>
              <a:t> Portal</a:t>
            </a:r>
          </a:p>
          <a:p>
            <a:pPr lvl="1">
              <a:buFont typeface="Wingdings" pitchFamily="2" charset="2"/>
              <a:buChar char="§"/>
            </a:pPr>
            <a:r>
              <a:rPr lang="en-US" sz="2100" dirty="0"/>
              <a:t>READ the Authorizations before ACCEPTING</a:t>
            </a:r>
          </a:p>
          <a:p>
            <a:pPr>
              <a:buFont typeface="Wingdings" pitchFamily="2" charset="2"/>
              <a:buChar char="§"/>
            </a:pPr>
            <a:endParaRPr lang="en-US" sz="2400" dirty="0"/>
          </a:p>
          <a:p>
            <a:pPr>
              <a:buFont typeface="Wingdings" pitchFamily="2" charset="2"/>
              <a:buChar char="§"/>
            </a:pPr>
            <a:r>
              <a:rPr lang="en-US" sz="2400" dirty="0"/>
              <a:t>Fee Payment Deadline – Tuesday, August 11, 2025</a:t>
            </a:r>
          </a:p>
        </p:txBody>
      </p:sp>
    </p:spTree>
    <p:extLst>
      <p:ext uri="{BB962C8B-B14F-4D97-AF65-F5344CB8AC3E}">
        <p14:creationId xmlns:p14="http://schemas.microsoft.com/office/powerpoint/2010/main" val="41790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5EFB-207B-92EA-7372-E1E638D9E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9185A-76B0-1510-C6FC-4C2C77601C75}"/>
              </a:ext>
            </a:extLst>
          </p:cNvPr>
          <p:cNvSpPr>
            <a:spLocks noGrp="1"/>
          </p:cNvSpPr>
          <p:nvPr>
            <p:ph type="title"/>
          </p:nvPr>
        </p:nvSpPr>
        <p:spPr>
          <a:xfrm>
            <a:off x="1066800" y="365127"/>
            <a:ext cx="7448550" cy="1006474"/>
          </a:xfrm>
        </p:spPr>
        <p:txBody>
          <a:bodyPr/>
          <a:lstStyle/>
          <a:p>
            <a:pPr algn="ctr"/>
            <a:r>
              <a:rPr lang="en-US" b="1" dirty="0"/>
              <a:t>Contact Student Accounts</a:t>
            </a:r>
          </a:p>
        </p:txBody>
      </p:sp>
      <p:sp>
        <p:nvSpPr>
          <p:cNvPr id="3" name="Content Placeholder 2">
            <a:extLst>
              <a:ext uri="{FF2B5EF4-FFF2-40B4-BE49-F238E27FC236}">
                <a16:creationId xmlns:a16="http://schemas.microsoft.com/office/drawing/2014/main" id="{16B35CF8-EFB5-E1D6-D30C-F96186C2F439}"/>
              </a:ext>
            </a:extLst>
          </p:cNvPr>
          <p:cNvSpPr>
            <a:spLocks noGrp="1"/>
          </p:cNvSpPr>
          <p:nvPr>
            <p:ph idx="1"/>
          </p:nvPr>
        </p:nvSpPr>
        <p:spPr>
          <a:xfrm>
            <a:off x="850392" y="1371600"/>
            <a:ext cx="8229600" cy="4805363"/>
          </a:xfrm>
        </p:spPr>
        <p:txBody>
          <a:bodyPr vert="horz" lIns="91440" tIns="45720" rIns="91440" bIns="45720" rtlCol="0" anchor="t">
            <a:normAutofit/>
          </a:bodyPr>
          <a:lstStyle/>
          <a:p>
            <a:pPr marL="0" indent="0">
              <a:buNone/>
            </a:pPr>
            <a:r>
              <a:rPr lang="en-US">
                <a:cs typeface="Calibri"/>
              </a:rPr>
              <a:t>Office: Carlton Center – 1</a:t>
            </a:r>
            <a:r>
              <a:rPr lang="en-US" baseline="30000">
                <a:cs typeface="Calibri"/>
              </a:rPr>
              <a:t>st</a:t>
            </a:r>
            <a:r>
              <a:rPr lang="en-US">
                <a:cs typeface="Calibri"/>
              </a:rPr>
              <a:t> Floor</a:t>
            </a:r>
          </a:p>
          <a:p>
            <a:pPr marL="0" indent="0">
              <a:buNone/>
            </a:pPr>
            <a:r>
              <a:rPr lang="en-US">
                <a:cs typeface="Calibri"/>
              </a:rPr>
              <a:t>Office Hours: Monday – Friday 8:00 a.m. – 5:00 p.m.</a:t>
            </a:r>
          </a:p>
          <a:p>
            <a:pPr marL="0" indent="0">
              <a:buNone/>
            </a:pPr>
            <a:endParaRPr lang="en-US">
              <a:cs typeface="Calibri"/>
            </a:endParaRPr>
          </a:p>
          <a:p>
            <a:pPr marL="0" indent="0">
              <a:buNone/>
            </a:pPr>
            <a:r>
              <a:rPr lang="en-US">
                <a:cs typeface="Calibri"/>
              </a:rPr>
              <a:t>Website: </a:t>
            </a:r>
            <a:r>
              <a:rPr lang="en-US">
                <a:cs typeface="Calibri"/>
                <a:hlinkClick r:id="rId2"/>
              </a:rPr>
              <a:t>https://www.abac.edu/admissions/student_accounts/index.html</a:t>
            </a:r>
            <a:r>
              <a:rPr lang="en-US">
                <a:cs typeface="Calibri"/>
              </a:rPr>
              <a:t> </a:t>
            </a:r>
          </a:p>
          <a:p>
            <a:pPr marL="0" indent="0">
              <a:buNone/>
            </a:pPr>
            <a:r>
              <a:rPr lang="en-US">
                <a:cs typeface="Calibri"/>
              </a:rPr>
              <a:t>Email: </a:t>
            </a:r>
            <a:r>
              <a:rPr lang="en-US">
                <a:cs typeface="Calibri"/>
                <a:hlinkClick r:id="rId3"/>
              </a:rPr>
              <a:t>studentaccounts@abac.edu</a:t>
            </a:r>
            <a:r>
              <a:rPr lang="en-US">
                <a:cs typeface="Calibri"/>
              </a:rPr>
              <a:t> </a:t>
            </a:r>
          </a:p>
          <a:p>
            <a:pPr marL="0" indent="0">
              <a:buNone/>
            </a:pPr>
            <a:endParaRPr lang="en-US">
              <a:cs typeface="Calibri"/>
            </a:endParaRPr>
          </a:p>
          <a:p>
            <a:pPr marL="0" indent="0">
              <a:buNone/>
            </a:pPr>
            <a:r>
              <a:rPr lang="en-US">
                <a:cs typeface="Calibri"/>
              </a:rPr>
              <a:t> Phone:  (229) 391-4924</a:t>
            </a:r>
          </a:p>
          <a:p>
            <a:pPr marL="0" indent="0">
              <a:buNone/>
            </a:pPr>
            <a:r>
              <a:rPr lang="en-US">
                <a:cs typeface="Calibri"/>
              </a:rPr>
              <a:t>                (229) 391-4999</a:t>
            </a:r>
          </a:p>
          <a:p>
            <a:pPr marL="342900" lvl="1" indent="0" algn="ctr">
              <a:buNone/>
            </a:pPr>
            <a:endParaRPr lang="en-US"/>
          </a:p>
        </p:txBody>
      </p:sp>
      <p:pic>
        <p:nvPicPr>
          <p:cNvPr id="1026" name="Picture 2" descr="Higher Education - Creative Sources Photography">
            <a:extLst>
              <a:ext uri="{FF2B5EF4-FFF2-40B4-BE49-F238E27FC236}">
                <a16:creationId xmlns:a16="http://schemas.microsoft.com/office/drawing/2014/main" id="{A89B131A-0262-A86E-7133-228DEC26EF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1920" y="3315978"/>
            <a:ext cx="5148072" cy="345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31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D92E-8D58-6C98-3F70-937B670D162F}"/>
              </a:ext>
            </a:extLst>
          </p:cNvPr>
          <p:cNvSpPr>
            <a:spLocks noGrp="1"/>
          </p:cNvSpPr>
          <p:nvPr>
            <p:ph type="title"/>
          </p:nvPr>
        </p:nvSpPr>
        <p:spPr/>
        <p:txBody>
          <a:bodyPr/>
          <a:lstStyle/>
          <a:p>
            <a:pPr algn="ctr"/>
            <a:r>
              <a:rPr lang="en-US" b="1" dirty="0"/>
              <a:t>Access this presentation:</a:t>
            </a:r>
          </a:p>
        </p:txBody>
      </p:sp>
      <p:pic>
        <p:nvPicPr>
          <p:cNvPr id="9" name="Content Placeholder 8">
            <a:extLst>
              <a:ext uri="{FF2B5EF4-FFF2-40B4-BE49-F238E27FC236}">
                <a16:creationId xmlns:a16="http://schemas.microsoft.com/office/drawing/2014/main" id="{EE44FFB1-C9CF-EC80-EF74-9652E75CAF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3080" y="1212374"/>
            <a:ext cx="5504688" cy="5504688"/>
          </a:xfrm>
          <a:prstGeom prst="rect">
            <a:avLst/>
          </a:prstGeom>
        </p:spPr>
      </p:pic>
    </p:spTree>
    <p:extLst>
      <p:ext uri="{BB962C8B-B14F-4D97-AF65-F5344CB8AC3E}">
        <p14:creationId xmlns:p14="http://schemas.microsoft.com/office/powerpoint/2010/main" val="1114694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a:t>How to Apply for Federal Student Aid</a:t>
            </a:r>
          </a:p>
        </p:txBody>
      </p:sp>
      <p:sp>
        <p:nvSpPr>
          <p:cNvPr id="3" name="Content Placeholder 2"/>
          <p:cNvSpPr>
            <a:spLocks noGrp="1"/>
          </p:cNvSpPr>
          <p:nvPr>
            <p:ph idx="1"/>
          </p:nvPr>
        </p:nvSpPr>
        <p:spPr>
          <a:xfrm>
            <a:off x="1066800" y="1686675"/>
            <a:ext cx="7886700" cy="4113086"/>
          </a:xfrm>
        </p:spPr>
        <p:txBody>
          <a:bodyPr vert="horz" lIns="91440" tIns="45720" rIns="91440" bIns="45720" rtlCol="0" anchor="t">
            <a:normAutofit/>
          </a:bodyPr>
          <a:lstStyle/>
          <a:p>
            <a:pPr marL="0" indent="0">
              <a:buNone/>
            </a:pPr>
            <a:r>
              <a:rPr lang="en-US" sz="3200" dirty="0"/>
              <a:t>Federal Student Aid</a:t>
            </a:r>
          </a:p>
          <a:p>
            <a:r>
              <a:rPr lang="en-US" sz="2400" dirty="0">
                <a:cs typeface="Calibri" panose="020F0502020204030204"/>
              </a:rPr>
              <a:t>Free Application for Federal Student Aid (FAFSA)</a:t>
            </a:r>
            <a:br>
              <a:rPr lang="en-US" dirty="0">
                <a:cs typeface="Calibri" panose="020F0502020204030204"/>
              </a:rPr>
            </a:br>
            <a:r>
              <a:rPr lang="en-US" altLang="en-US" sz="2400" dirty="0">
                <a:latin typeface="Calibri" panose="020F0502020204030204" pitchFamily="34" charset="0"/>
                <a:ea typeface="Calibri" panose="020F0502020204030204" pitchFamily="34" charset="0"/>
                <a:cs typeface="Calibri" panose="020F0502020204030204" pitchFamily="34" charset="0"/>
                <a:hlinkClick r:id="rId3"/>
              </a:rPr>
              <a:t>https://studentaid.gov/h/apply-for-aid/fafsa</a:t>
            </a:r>
            <a:br>
              <a:rPr lang="en-US" altLang="en-US" sz="2400" dirty="0">
                <a:latin typeface="Calibri" panose="020F0502020204030204" pitchFamily="34" charset="0"/>
                <a:ea typeface="Calibri" panose="020F0502020204030204" pitchFamily="34" charset="0"/>
                <a:cs typeface="Calibri" panose="020F0502020204030204" pitchFamily="34" charset="0"/>
              </a:rPr>
            </a:br>
            <a:br>
              <a:rPr lang="en-US" altLang="en-US" sz="2400"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0A5D96B-A66F-A872-3A2D-4B76EFD14AA3}"/>
              </a:ext>
            </a:extLst>
          </p:cNvPr>
          <p:cNvPicPr>
            <a:picLocks noChangeAspect="1"/>
          </p:cNvPicPr>
          <p:nvPr/>
        </p:nvPicPr>
        <p:blipFill>
          <a:blip r:embed="rId4"/>
          <a:stretch>
            <a:fillRect/>
          </a:stretch>
        </p:blipFill>
        <p:spPr>
          <a:xfrm>
            <a:off x="1132114" y="3110004"/>
            <a:ext cx="7617279" cy="3382870"/>
          </a:xfrm>
          <a:prstGeom prst="rect">
            <a:avLst/>
          </a:prstGeom>
        </p:spPr>
      </p:pic>
    </p:spTree>
    <p:extLst>
      <p:ext uri="{BB962C8B-B14F-4D97-AF65-F5344CB8AC3E}">
        <p14:creationId xmlns:p14="http://schemas.microsoft.com/office/powerpoint/2010/main" val="280007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A8CC-B7AB-9739-B691-CA73658A6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226E8-9B43-A38A-F541-9ACDF46F257E}"/>
              </a:ext>
            </a:extLst>
          </p:cNvPr>
          <p:cNvSpPr>
            <a:spLocks noGrp="1"/>
          </p:cNvSpPr>
          <p:nvPr>
            <p:ph type="title"/>
          </p:nvPr>
        </p:nvSpPr>
        <p:spPr>
          <a:xfrm>
            <a:off x="990600" y="374797"/>
            <a:ext cx="7886700" cy="1325563"/>
          </a:xfrm>
        </p:spPr>
        <p:txBody>
          <a:bodyPr>
            <a:normAutofit/>
          </a:bodyPr>
          <a:lstStyle/>
          <a:p>
            <a:pPr algn="ctr"/>
            <a:r>
              <a:rPr lang="en-US" sz="4000" b="1"/>
              <a:t>Federal Direct Student Loans</a:t>
            </a:r>
          </a:p>
        </p:txBody>
      </p:sp>
      <p:graphicFrame>
        <p:nvGraphicFramePr>
          <p:cNvPr id="4" name="Content Placeholder 3">
            <a:extLst>
              <a:ext uri="{FF2B5EF4-FFF2-40B4-BE49-F238E27FC236}">
                <a16:creationId xmlns:a16="http://schemas.microsoft.com/office/drawing/2014/main" id="{8836BEAD-082F-52F4-71ED-CBCBBF832E07}"/>
              </a:ext>
            </a:extLst>
          </p:cNvPr>
          <p:cNvGraphicFramePr>
            <a:graphicFrameLocks noGrp="1"/>
          </p:cNvGraphicFramePr>
          <p:nvPr>
            <p:ph idx="1"/>
            <p:extLst>
              <p:ext uri="{D42A27DB-BD31-4B8C-83A1-F6EECF244321}">
                <p14:modId xmlns:p14="http://schemas.microsoft.com/office/powerpoint/2010/main" val="2534029660"/>
              </p:ext>
            </p:extLst>
          </p:nvPr>
        </p:nvGraphicFramePr>
        <p:xfrm>
          <a:off x="1129145" y="2283460"/>
          <a:ext cx="7372350" cy="2291080"/>
        </p:xfrm>
        <a:graphic>
          <a:graphicData uri="http://schemas.openxmlformats.org/drawingml/2006/table">
            <a:tbl>
              <a:tblPr firstRow="1" bandRow="1">
                <a:tableStyleId>{93296810-A885-4BE3-A3E7-6D5BEEA58F35}</a:tableStyleId>
              </a:tblPr>
              <a:tblGrid>
                <a:gridCol w="2057400">
                  <a:extLst>
                    <a:ext uri="{9D8B030D-6E8A-4147-A177-3AD203B41FA5}">
                      <a16:colId xmlns:a16="http://schemas.microsoft.com/office/drawing/2014/main" val="2816512863"/>
                    </a:ext>
                  </a:extLst>
                </a:gridCol>
                <a:gridCol w="2667000">
                  <a:extLst>
                    <a:ext uri="{9D8B030D-6E8A-4147-A177-3AD203B41FA5}">
                      <a16:colId xmlns:a16="http://schemas.microsoft.com/office/drawing/2014/main" val="3795314795"/>
                    </a:ext>
                  </a:extLst>
                </a:gridCol>
                <a:gridCol w="2647950">
                  <a:extLst>
                    <a:ext uri="{9D8B030D-6E8A-4147-A177-3AD203B41FA5}">
                      <a16:colId xmlns:a16="http://schemas.microsoft.com/office/drawing/2014/main" val="1181619881"/>
                    </a:ext>
                  </a:extLst>
                </a:gridCol>
              </a:tblGrid>
              <a:tr h="370840">
                <a:tc>
                  <a:txBody>
                    <a:bodyPr/>
                    <a:lstStyle/>
                    <a:p>
                      <a:pPr algn="ctr"/>
                      <a:r>
                        <a:rPr lang="en-US" sz="1800"/>
                        <a:t>Grade Level</a:t>
                      </a:r>
                    </a:p>
                  </a:txBody>
                  <a:tcPr/>
                </a:tc>
                <a:tc>
                  <a:txBody>
                    <a:bodyPr/>
                    <a:lstStyle/>
                    <a:p>
                      <a:pPr algn="ctr"/>
                      <a:r>
                        <a:rPr lang="en-US" sz="1800" dirty="0"/>
                        <a:t>Dependent Student</a:t>
                      </a:r>
                    </a:p>
                  </a:txBody>
                  <a:tcPr/>
                </a:tc>
                <a:tc>
                  <a:txBody>
                    <a:bodyPr/>
                    <a:lstStyle/>
                    <a:p>
                      <a:pPr algn="ctr"/>
                      <a:r>
                        <a:rPr lang="en-US" sz="1800"/>
                        <a:t>Independent Student</a:t>
                      </a:r>
                    </a:p>
                  </a:txBody>
                  <a:tcPr/>
                </a:tc>
                <a:extLst>
                  <a:ext uri="{0D108BD9-81ED-4DB2-BD59-A6C34878D82A}">
                    <a16:rowId xmlns:a16="http://schemas.microsoft.com/office/drawing/2014/main" val="2648476518"/>
                  </a:ext>
                </a:extLst>
              </a:tr>
              <a:tr h="370840">
                <a:tc>
                  <a:txBody>
                    <a:bodyPr/>
                    <a:lstStyle/>
                    <a:p>
                      <a:r>
                        <a:rPr lang="en-US" sz="1800"/>
                        <a:t>Freshman (less than 30 hours)</a:t>
                      </a:r>
                    </a:p>
                  </a:txBody>
                  <a:tcPr/>
                </a:tc>
                <a:tc>
                  <a:txBody>
                    <a:bodyPr/>
                    <a:lstStyle/>
                    <a:p>
                      <a:r>
                        <a:rPr lang="en-US" sz="1800"/>
                        <a:t>$5,500 (up to $3,500 can be subsidized)</a:t>
                      </a:r>
                    </a:p>
                  </a:txBody>
                  <a:tcPr/>
                </a:tc>
                <a:tc>
                  <a:txBody>
                    <a:bodyPr/>
                    <a:lstStyle/>
                    <a:p>
                      <a:r>
                        <a:rPr lang="en-US" sz="1800"/>
                        <a:t>$9,500 (up to $3,500 can be subsidized)</a:t>
                      </a:r>
                    </a:p>
                  </a:txBody>
                  <a:tcPr/>
                </a:tc>
                <a:extLst>
                  <a:ext uri="{0D108BD9-81ED-4DB2-BD59-A6C34878D82A}">
                    <a16:rowId xmlns:a16="http://schemas.microsoft.com/office/drawing/2014/main" val="502934644"/>
                  </a:ext>
                </a:extLst>
              </a:tr>
              <a:tr h="370840">
                <a:tc>
                  <a:txBody>
                    <a:bodyPr/>
                    <a:lstStyle/>
                    <a:p>
                      <a:r>
                        <a:rPr lang="en-US" sz="1800"/>
                        <a:t>Sophomore (30-59 hours)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$6,500 (up to $4,500 can be subsidized)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a:t>$10,500 (up to $4,500 can be subsidized)</a:t>
                      </a:r>
                    </a:p>
                  </a:txBody>
                  <a:tcPr/>
                </a:tc>
                <a:extLst>
                  <a:ext uri="{0D108BD9-81ED-4DB2-BD59-A6C34878D82A}">
                    <a16:rowId xmlns:a16="http://schemas.microsoft.com/office/drawing/2014/main" val="2811584281"/>
                  </a:ext>
                </a:extLst>
              </a:tr>
              <a:tr h="370840">
                <a:tc>
                  <a:txBody>
                    <a:bodyPr/>
                    <a:lstStyle/>
                    <a:p>
                      <a:r>
                        <a:rPr lang="en-US" sz="1800"/>
                        <a:t>Junior/Senior (60 or more hours)</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a:t>$7,500 (up to $5,500 can be subsidized)</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$12,500 (up to $5,500 can be subsidized)</a:t>
                      </a:r>
                    </a:p>
                  </a:txBody>
                  <a:tcPr/>
                </a:tc>
                <a:extLst>
                  <a:ext uri="{0D108BD9-81ED-4DB2-BD59-A6C34878D82A}">
                    <a16:rowId xmlns:a16="http://schemas.microsoft.com/office/drawing/2014/main" val="238200270"/>
                  </a:ext>
                </a:extLst>
              </a:tr>
            </a:tbl>
          </a:graphicData>
        </a:graphic>
      </p:graphicFrame>
      <p:sp>
        <p:nvSpPr>
          <p:cNvPr id="5" name="TextBox 4">
            <a:extLst>
              <a:ext uri="{FF2B5EF4-FFF2-40B4-BE49-F238E27FC236}">
                <a16:creationId xmlns:a16="http://schemas.microsoft.com/office/drawing/2014/main" id="{13C8283D-B3C2-F9B6-9289-B5119A45AADE}"/>
              </a:ext>
            </a:extLst>
          </p:cNvPr>
          <p:cNvSpPr txBox="1"/>
          <p:nvPr/>
        </p:nvSpPr>
        <p:spPr>
          <a:xfrm>
            <a:off x="1066304" y="1430535"/>
            <a:ext cx="7886700" cy="646331"/>
          </a:xfrm>
          <a:prstGeom prst="rect">
            <a:avLst/>
          </a:prstGeom>
          <a:noFill/>
        </p:spPr>
        <p:txBody>
          <a:bodyPr wrap="square" rtlCol="0">
            <a:spAutoFit/>
          </a:bodyPr>
          <a:lstStyle/>
          <a:p>
            <a:pPr algn="ctr"/>
            <a:r>
              <a:rPr lang="en-US" sz="3600" dirty="0">
                <a:solidFill>
                  <a:srgbClr val="264F26"/>
                </a:solidFill>
              </a:rPr>
              <a:t>Annual Loan Limits</a:t>
            </a:r>
          </a:p>
        </p:txBody>
      </p:sp>
      <p:sp>
        <p:nvSpPr>
          <p:cNvPr id="7" name="TextBox 6">
            <a:extLst>
              <a:ext uri="{FF2B5EF4-FFF2-40B4-BE49-F238E27FC236}">
                <a16:creationId xmlns:a16="http://schemas.microsoft.com/office/drawing/2014/main" id="{3C6B0EFA-4FEB-A129-37B4-D196A70A1DE0}"/>
              </a:ext>
            </a:extLst>
          </p:cNvPr>
          <p:cNvSpPr txBox="1"/>
          <p:nvPr/>
        </p:nvSpPr>
        <p:spPr>
          <a:xfrm>
            <a:off x="1133763" y="4953000"/>
            <a:ext cx="7367732" cy="954107"/>
          </a:xfrm>
          <a:prstGeom prst="rect">
            <a:avLst/>
          </a:prstGeom>
          <a:noFill/>
        </p:spPr>
        <p:txBody>
          <a:bodyPr wrap="square" rtlCol="0">
            <a:spAutoFit/>
          </a:bodyPr>
          <a:lstStyle/>
          <a:p>
            <a:pPr algn="ctr"/>
            <a:r>
              <a:rPr lang="en-US" sz="2800" dirty="0">
                <a:solidFill>
                  <a:srgbClr val="264F26"/>
                </a:solidFill>
              </a:rPr>
              <a:t>Federal Direct Student Loan Interest Rate for 2026-2027 is 6.52%</a:t>
            </a:r>
          </a:p>
        </p:txBody>
      </p:sp>
    </p:spTree>
    <p:extLst>
      <p:ext uri="{BB962C8B-B14F-4D97-AF65-F5344CB8AC3E}">
        <p14:creationId xmlns:p14="http://schemas.microsoft.com/office/powerpoint/2010/main" val="198406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C1CA9-E87B-F56C-3AB8-497521C01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A3BA9-A1E4-B5AF-353C-30B3F3C1F26E}"/>
              </a:ext>
            </a:extLst>
          </p:cNvPr>
          <p:cNvSpPr>
            <a:spLocks noGrp="1"/>
          </p:cNvSpPr>
          <p:nvPr>
            <p:ph type="title"/>
          </p:nvPr>
        </p:nvSpPr>
        <p:spPr/>
        <p:txBody>
          <a:bodyPr>
            <a:normAutofit/>
          </a:bodyPr>
          <a:lstStyle/>
          <a:p>
            <a:pPr algn="ctr"/>
            <a:r>
              <a:rPr lang="en-US" sz="4000" b="1"/>
              <a:t>Who can receive Direct Subsidized Loans?</a:t>
            </a:r>
          </a:p>
        </p:txBody>
      </p:sp>
      <p:sp>
        <p:nvSpPr>
          <p:cNvPr id="3" name="Content Placeholder 2">
            <a:extLst>
              <a:ext uri="{FF2B5EF4-FFF2-40B4-BE49-F238E27FC236}">
                <a16:creationId xmlns:a16="http://schemas.microsoft.com/office/drawing/2014/main" id="{6D70E287-F9B9-0690-13E2-DFCEBD2E6E2B}"/>
              </a:ext>
            </a:extLst>
          </p:cNvPr>
          <p:cNvSpPr>
            <a:spLocks noGrp="1"/>
          </p:cNvSpPr>
          <p:nvPr>
            <p:ph idx="1"/>
          </p:nvPr>
        </p:nvSpPr>
        <p:spPr>
          <a:xfrm>
            <a:off x="1066800" y="1686675"/>
            <a:ext cx="7886700" cy="4113086"/>
          </a:xfrm>
        </p:spPr>
        <p:txBody>
          <a:bodyPr vert="horz" lIns="91440" tIns="45720" rIns="91440" bIns="45720" rtlCol="0" anchor="t">
            <a:normAutofit fontScale="92500" lnSpcReduction="20000"/>
          </a:bodyPr>
          <a:lstStyle/>
          <a:p>
            <a:pPr marL="0" indent="0">
              <a:buNone/>
            </a:pPr>
            <a:r>
              <a:rPr lang="en-US" sz="2800">
                <a:latin typeface="Calibri" panose="020F0502020204030204" pitchFamily="34" charset="0"/>
                <a:ea typeface="Calibri" panose="020F0502020204030204" pitchFamily="34" charset="0"/>
                <a:cs typeface="Calibri" panose="020F0502020204030204" pitchFamily="34" charset="0"/>
              </a:rPr>
              <a:t>Direct Subsidized Loans are available to students who demonstrate financial need.</a:t>
            </a:r>
          </a:p>
          <a:p>
            <a:pPr marL="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b="1"/>
              <a:t>Who will pay the interest?</a:t>
            </a:r>
          </a:p>
          <a:p>
            <a:r>
              <a:rPr lang="en-US" sz="2800"/>
              <a:t>The U.S. Department of Education pays the interest on a Direct Subsidized Loan</a:t>
            </a:r>
          </a:p>
          <a:p>
            <a:pPr marL="285750" indent="-285750"/>
            <a:r>
              <a:rPr lang="en-US" sz="2800"/>
              <a:t>while you’re in school at least half-time,</a:t>
            </a:r>
          </a:p>
          <a:p>
            <a:pPr marL="285750" indent="-285750"/>
            <a:r>
              <a:rPr lang="en-US" sz="2800"/>
              <a:t>for the first six months after you leave school (referred to as a grace period), and</a:t>
            </a:r>
          </a:p>
          <a:p>
            <a:pPr marL="285750" indent="-285750"/>
            <a:r>
              <a:rPr lang="en-US" sz="2800"/>
              <a:t>during a period of deferment (a postponement of loan payments).</a:t>
            </a:r>
          </a:p>
          <a:p>
            <a:pPr marL="0" indent="0">
              <a:buNone/>
            </a:pP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064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583C3-B2FF-924B-FBC1-C56D42E3A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B65E0-D9D0-2A39-CC86-AA8C99E45227}"/>
              </a:ext>
            </a:extLst>
          </p:cNvPr>
          <p:cNvSpPr>
            <a:spLocks noGrp="1"/>
          </p:cNvSpPr>
          <p:nvPr>
            <p:ph type="title"/>
          </p:nvPr>
        </p:nvSpPr>
        <p:spPr/>
        <p:txBody>
          <a:bodyPr>
            <a:normAutofit/>
          </a:bodyPr>
          <a:lstStyle/>
          <a:p>
            <a:pPr algn="ctr"/>
            <a:r>
              <a:rPr lang="en-US" sz="4000" b="1"/>
              <a:t>Who can receive Direct Unsubsidized Loans?</a:t>
            </a:r>
          </a:p>
        </p:txBody>
      </p:sp>
      <p:sp>
        <p:nvSpPr>
          <p:cNvPr id="3" name="Content Placeholder 2">
            <a:extLst>
              <a:ext uri="{FF2B5EF4-FFF2-40B4-BE49-F238E27FC236}">
                <a16:creationId xmlns:a16="http://schemas.microsoft.com/office/drawing/2014/main" id="{F12567D8-0D7F-9CBB-9D2C-6E18A5AE90AD}"/>
              </a:ext>
            </a:extLst>
          </p:cNvPr>
          <p:cNvSpPr>
            <a:spLocks noGrp="1"/>
          </p:cNvSpPr>
          <p:nvPr>
            <p:ph idx="1"/>
          </p:nvPr>
        </p:nvSpPr>
        <p:spPr>
          <a:xfrm>
            <a:off x="1066800" y="1686675"/>
            <a:ext cx="7886700" cy="4113086"/>
          </a:xfrm>
        </p:spPr>
        <p:txBody>
          <a:bodyPr vert="horz" lIns="91440" tIns="45720" rIns="91440" bIns="45720" rtlCol="0" anchor="t">
            <a:normAutofit fontScale="85000" lnSpcReduction="20000"/>
          </a:bodyPr>
          <a:lstStyle/>
          <a:p>
            <a:pPr marL="0" indent="0">
              <a:buNone/>
            </a:pPr>
            <a:r>
              <a:rPr lang="en-US" sz="2800">
                <a:latin typeface="Calibri" panose="020F0502020204030204" pitchFamily="34" charset="0"/>
                <a:ea typeface="Calibri" panose="020F0502020204030204" pitchFamily="34" charset="0"/>
                <a:cs typeface="Calibri" panose="020F0502020204030204" pitchFamily="34" charset="0"/>
              </a:rPr>
              <a:t>Direct Unsubsidized Loans are available to all students who successfully file a FAFSA.</a:t>
            </a:r>
          </a:p>
          <a:p>
            <a:pPr marL="0" indent="0">
              <a:buNone/>
            </a:pPr>
            <a:endParaRPr lang="en-US" sz="28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b="1"/>
              <a:t>Who will pay the interest?</a:t>
            </a:r>
          </a:p>
          <a:p>
            <a:r>
              <a:rPr lang="en-US" sz="2800"/>
              <a:t>You are responsible for paying the interest on a Direct Unsubsidized Loan during all periods.</a:t>
            </a:r>
          </a:p>
          <a:p>
            <a:endParaRPr lang="en-US" sz="2800"/>
          </a:p>
          <a:p>
            <a:pPr marL="0" indent="0">
              <a:buNone/>
            </a:pPr>
            <a:r>
              <a:rPr lang="en-US" sz="2800" b="1"/>
              <a:t>Good to know</a:t>
            </a:r>
          </a:p>
          <a:p>
            <a:r>
              <a:rPr lang="en-US" sz="2800"/>
              <a:t>If you choose not to pay the interest while you are in school and during grace periods and deferment or forbearance periods, your interest will accrue (accumulate) and be capitalized (that is, your interest will be added to the principal amount of your loan).</a:t>
            </a:r>
          </a:p>
          <a:p>
            <a:pPr marL="0" indent="0">
              <a:buNone/>
            </a:pPr>
            <a:endParaRPr lang="en-US" sz="2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227412"/>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TotalTime>
  <Words>3092</Words>
  <Application>Microsoft Office PowerPoint</Application>
  <PresentationFormat>On-screen Show (4:3)</PresentationFormat>
  <Paragraphs>452</Paragraphs>
  <Slides>52</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Century Gothic</vt:lpstr>
      <vt:lpstr>Courier New</vt:lpstr>
      <vt:lpstr>Wingdings</vt:lpstr>
      <vt:lpstr>Theme1</vt:lpstr>
      <vt:lpstr>PowerPoint Presentation</vt:lpstr>
      <vt:lpstr>PowerPoint Presentation</vt:lpstr>
      <vt:lpstr>Types of Financial Aid</vt:lpstr>
      <vt:lpstr>How is your financial aid offer created?</vt:lpstr>
      <vt:lpstr>Federal Student Aid Programs </vt:lpstr>
      <vt:lpstr>How to Apply for Federal Student Aid</vt:lpstr>
      <vt:lpstr>Federal Direct Student Loans</vt:lpstr>
      <vt:lpstr>Who can receive Direct Subsidized Loans?</vt:lpstr>
      <vt:lpstr>Who can receive Direct Unsubsidized Loans?</vt:lpstr>
      <vt:lpstr>Federal Direct Loan Origination Fees</vt:lpstr>
      <vt:lpstr>First Time Borrowers</vt:lpstr>
      <vt:lpstr>Federal Direct Parent PLUS Loans</vt:lpstr>
      <vt:lpstr>How to Apply for HOPE/Zell Miller Scholarships</vt:lpstr>
      <vt:lpstr>Selective Service</vt:lpstr>
      <vt:lpstr>HOPE Scholarship</vt:lpstr>
      <vt:lpstr>Zell Miller Scholarship</vt:lpstr>
      <vt:lpstr>ABAC GPA vs HOPE GPA</vt:lpstr>
      <vt:lpstr>How to Track your HOPE/Zell Miller Scholarship Eligibility</vt:lpstr>
      <vt:lpstr>Scholarship Universe</vt:lpstr>
      <vt:lpstr>Outside Scholarships</vt:lpstr>
      <vt:lpstr>Understanding your Financial Aid Offer</vt:lpstr>
      <vt:lpstr>Understanding your Financial Aid Offer</vt:lpstr>
      <vt:lpstr>Understanding your Financial Aid Offer</vt:lpstr>
      <vt:lpstr>Understanding your Financial Aid Offer</vt:lpstr>
      <vt:lpstr>Banner Student Landing Page</vt:lpstr>
      <vt:lpstr>Banner Student Landing Page</vt:lpstr>
      <vt:lpstr>Banner Student Landing Page</vt:lpstr>
      <vt:lpstr>Life Happens and Situations Change</vt:lpstr>
      <vt:lpstr>Satisfactory Academic Progress</vt:lpstr>
      <vt:lpstr>Satisfactory Academic Progress</vt:lpstr>
      <vt:lpstr>What you do academically can impact you financially</vt:lpstr>
      <vt:lpstr>Next Steps</vt:lpstr>
      <vt:lpstr>Contact Us!</vt:lpstr>
      <vt:lpstr>PowerPoint Presentation</vt:lpstr>
      <vt:lpstr>What does the Office of Bursar/Student Accounts do?</vt:lpstr>
      <vt:lpstr>Tuition and Fees Per Semester</vt:lpstr>
      <vt:lpstr>eStallion my.abac.edu – Login with ABAC Credentials Click the eStallion – Bill Pay</vt:lpstr>
      <vt:lpstr>Monitoring Your Student Account </vt:lpstr>
      <vt:lpstr>PowerPoint Presentation</vt:lpstr>
      <vt:lpstr>PowerPoint Presentation</vt:lpstr>
      <vt:lpstr>Payment Deadlines</vt:lpstr>
      <vt:lpstr>Payment Options</vt:lpstr>
      <vt:lpstr>ABAC’s Payment Plan</vt:lpstr>
      <vt:lpstr>PowerPoint Presentation</vt:lpstr>
      <vt:lpstr>Title IV Authorizations</vt:lpstr>
      <vt:lpstr>Waivers</vt:lpstr>
      <vt:lpstr>Third Party Billing</vt:lpstr>
      <vt:lpstr>ABAC Gold Card</vt:lpstr>
      <vt:lpstr>Meal Plan Options</vt:lpstr>
      <vt:lpstr>Beginning of Semester Checklist</vt:lpstr>
      <vt:lpstr>Contact Student Accounts</vt:lpstr>
      <vt:lpstr>Access this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Payment Tips and Tricks</dc:title>
  <dc:creator>Jessica Miller</dc:creator>
  <cp:lastModifiedBy>Jessica Miller</cp:lastModifiedBy>
  <cp:revision>8</cp:revision>
  <cp:lastPrinted>2015-05-28T17:33:53Z</cp:lastPrinted>
  <dcterms:created xsi:type="dcterms:W3CDTF">2013-06-05T15:13:31Z</dcterms:created>
  <dcterms:modified xsi:type="dcterms:W3CDTF">2026-05-29T21:18:00Z</dcterms:modified>
</cp:coreProperties>
</file>