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4"/>
  </p:sldMasterIdLst>
  <p:notesMasterIdLst>
    <p:notesMasterId r:id="rId27"/>
  </p:notesMasterIdLst>
  <p:handoutMasterIdLst>
    <p:handoutMasterId r:id="rId28"/>
  </p:handoutMasterIdLst>
  <p:sldIdLst>
    <p:sldId id="256" r:id="rId5"/>
    <p:sldId id="257" r:id="rId6"/>
    <p:sldId id="275" r:id="rId7"/>
    <p:sldId id="274" r:id="rId8"/>
    <p:sldId id="278" r:id="rId9"/>
    <p:sldId id="276" r:id="rId10"/>
    <p:sldId id="277" r:id="rId11"/>
    <p:sldId id="272" r:id="rId12"/>
    <p:sldId id="260" r:id="rId13"/>
    <p:sldId id="279" r:id="rId14"/>
    <p:sldId id="261" r:id="rId15"/>
    <p:sldId id="262" r:id="rId16"/>
    <p:sldId id="263" r:id="rId17"/>
    <p:sldId id="264" r:id="rId18"/>
    <p:sldId id="265" r:id="rId19"/>
    <p:sldId id="269" r:id="rId20"/>
    <p:sldId id="266" r:id="rId21"/>
    <p:sldId id="280" r:id="rId22"/>
    <p:sldId id="281" r:id="rId23"/>
    <p:sldId id="282" r:id="rId24"/>
    <p:sldId id="283" r:id="rId25"/>
    <p:sldId id="284"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718" autoAdjust="0"/>
  </p:normalViewPr>
  <p:slideViewPr>
    <p:cSldViewPr snapToGrid="0">
      <p:cViewPr varScale="1">
        <p:scale>
          <a:sx n="65" d="100"/>
          <a:sy n="65" d="100"/>
        </p:scale>
        <p:origin x="66" y="144"/>
      </p:cViewPr>
      <p:guideLst/>
    </p:cSldViewPr>
  </p:slideViewPr>
  <p:notesTextViewPr>
    <p:cViewPr>
      <p:scale>
        <a:sx n="3" d="2"/>
        <a:sy n="3" d="2"/>
      </p:scale>
      <p:origin x="0" y="0"/>
    </p:cViewPr>
  </p:notesTextViewPr>
  <p:notesViewPr>
    <p:cSldViewPr snapToGrid="0" showGuides="1">
      <p:cViewPr varScale="1">
        <p:scale>
          <a:sx n="76" d="100"/>
          <a:sy n="76" d="100"/>
        </p:scale>
        <p:origin x="253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E81167C-9800-428B-96F2-291A4D13C450}" type="datetimeFigureOut">
              <a:rPr lang="en-US" smtClean="0"/>
              <a:t>3/19/2025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D1C9C35-FC66-403E-8583-13A8617F4FFF}" type="slidenum">
              <a:rPr lang="en-US" smtClean="0"/>
              <a:t>‹#›</a:t>
            </a:fld>
            <a:endParaRPr lang="en-US"/>
          </a:p>
        </p:txBody>
      </p:sp>
    </p:spTree>
    <p:extLst>
      <p:ext uri="{BB962C8B-B14F-4D97-AF65-F5344CB8AC3E}">
        <p14:creationId xmlns:p14="http://schemas.microsoft.com/office/powerpoint/2010/main" val="35086240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A7DE1C-E7A8-41F0-B7D0-3F271DF1F61E}" type="datetimeFigureOut">
              <a:rPr lang="en-US" smtClean="0"/>
              <a:t>3/19/2025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F10D7F-92EB-48B1-A95A-450ABC7501BE}" type="slidenum">
              <a:rPr lang="en-US" smtClean="0"/>
              <a:t>‹#›</a:t>
            </a:fld>
            <a:endParaRPr lang="en-US"/>
          </a:p>
        </p:txBody>
      </p:sp>
    </p:spTree>
    <p:extLst>
      <p:ext uri="{BB962C8B-B14F-4D97-AF65-F5344CB8AC3E}">
        <p14:creationId xmlns:p14="http://schemas.microsoft.com/office/powerpoint/2010/main" val="2083932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F10D7F-92EB-48B1-A95A-450ABC7501BE}" type="slidenum">
              <a:rPr lang="en-US" smtClean="0"/>
              <a:t>1</a:t>
            </a:fld>
            <a:endParaRPr lang="en-US"/>
          </a:p>
        </p:txBody>
      </p:sp>
    </p:spTree>
    <p:extLst>
      <p:ext uri="{BB962C8B-B14F-4D97-AF65-F5344CB8AC3E}">
        <p14:creationId xmlns:p14="http://schemas.microsoft.com/office/powerpoint/2010/main" val="512474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F10D7F-92EB-48B1-A95A-450ABC7501BE}" type="slidenum">
              <a:rPr lang="en-US" smtClean="0"/>
              <a:t>4</a:t>
            </a:fld>
            <a:endParaRPr lang="en-US"/>
          </a:p>
        </p:txBody>
      </p:sp>
    </p:spTree>
    <p:extLst>
      <p:ext uri="{BB962C8B-B14F-4D97-AF65-F5344CB8AC3E}">
        <p14:creationId xmlns:p14="http://schemas.microsoft.com/office/powerpoint/2010/main" val="1877900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F10D7F-92EB-48B1-A95A-450ABC7501BE}" type="slidenum">
              <a:rPr lang="en-US" smtClean="0"/>
              <a:t>6</a:t>
            </a:fld>
            <a:endParaRPr lang="en-US"/>
          </a:p>
        </p:txBody>
      </p:sp>
    </p:spTree>
    <p:extLst>
      <p:ext uri="{BB962C8B-B14F-4D97-AF65-F5344CB8AC3E}">
        <p14:creationId xmlns:p14="http://schemas.microsoft.com/office/powerpoint/2010/main" val="3859230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F10D7F-92EB-48B1-A95A-450ABC7501BE}" type="slidenum">
              <a:rPr lang="en-US" smtClean="0"/>
              <a:t>7</a:t>
            </a:fld>
            <a:endParaRPr lang="en-US"/>
          </a:p>
        </p:txBody>
      </p:sp>
    </p:spTree>
    <p:extLst>
      <p:ext uri="{BB962C8B-B14F-4D97-AF65-F5344CB8AC3E}">
        <p14:creationId xmlns:p14="http://schemas.microsoft.com/office/powerpoint/2010/main" val="367668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F10D7F-92EB-48B1-A95A-450ABC7501BE}" type="slidenum">
              <a:rPr lang="en-US" smtClean="0"/>
              <a:t>9</a:t>
            </a:fld>
            <a:endParaRPr lang="en-US"/>
          </a:p>
        </p:txBody>
      </p:sp>
    </p:spTree>
    <p:extLst>
      <p:ext uri="{BB962C8B-B14F-4D97-AF65-F5344CB8AC3E}">
        <p14:creationId xmlns:p14="http://schemas.microsoft.com/office/powerpoint/2010/main" val="1170879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auto">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28" name="Date Placeholder 27"/>
          <p:cNvSpPr>
            <a:spLocks noGrp="1"/>
          </p:cNvSpPr>
          <p:nvPr>
            <p:ph type="dt" sz="half" idx="10"/>
          </p:nvPr>
        </p:nvSpPr>
        <p:spPr/>
        <p:txBody>
          <a:bodyPr/>
          <a:lstStyle/>
          <a:p>
            <a:fld id="{6C16B901-DB6D-4EE1-97F1-3B1956B4746D}" type="datetime1">
              <a:rPr lang="en-US" smtClean="0"/>
              <a:t>3/19/2025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a:solidFill>
            <a:schemeClr val="bg2">
              <a:lumMod val="50000"/>
            </a:schemeClr>
          </a:solidFill>
          <a:ln>
            <a:solidFill>
              <a:schemeClr val="bg2">
                <a:lumMod val="50000"/>
              </a:schemeClr>
            </a:solidFill>
          </a:ln>
        </p:spPr>
        <p:txBody>
          <a:bodyPr lIns="0" tIns="0" rIns="0" bIns="0">
            <a:noAutofit/>
          </a:bodyPr>
          <a:lstStyle>
            <a:lvl1pPr>
              <a:defRPr sz="1400">
                <a:solidFill>
                  <a:srgbClr val="FFFFFF"/>
                </a:solidFill>
              </a:defRPr>
            </a:lvl1pPr>
          </a:lstStyle>
          <a:p>
            <a:fld id="{401CF334-2D5C-4859-84A6-CA7E6E43FAEB}" type="slidenum">
              <a:rPr lang="en-US" smtClean="0"/>
              <a:t>‹#›</a:t>
            </a:fld>
            <a:endParaRPr lang="en-US"/>
          </a:p>
        </p:txBody>
      </p:sp>
      <p:sp>
        <p:nvSpPr>
          <p:cNvPr id="7" name="Rectangle 6"/>
          <p:cNvSpPr/>
          <p:nvPr/>
        </p:nvSpPr>
        <p:spPr bwMode="ltGray">
          <a:xfrm>
            <a:off x="83909" y="1449304"/>
            <a:ext cx="12028716" cy="1527349"/>
          </a:xfrm>
          <a:prstGeom prst="rect">
            <a:avLst/>
          </a:prstGeom>
          <a:solidFill>
            <a:schemeClr val="bg2">
              <a:lumMod val="5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83909" y="1396720"/>
            <a:ext cx="12028716" cy="120580"/>
          </a:xfrm>
          <a:prstGeom prst="rect">
            <a:avLst/>
          </a:prstGeom>
          <a:solidFill>
            <a:schemeClr val="bg2">
              <a:lumMod val="7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a:off x="83909" y="2976649"/>
            <a:ext cx="12028716" cy="110532"/>
          </a:xfrm>
          <a:prstGeom prst="rect">
            <a:avLst/>
          </a:prstGeom>
          <a:solidFill>
            <a:schemeClr val="bg2"/>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chemeClr val="bg1"/>
                </a:solidFill>
              </a:defRPr>
            </a:lvl1pPr>
          </a:lstStyle>
          <a:p>
            <a:r>
              <a:rPr kumimoji="0" lang="en-US"/>
              <a:t>Click to edit Master title style</a:t>
            </a:r>
            <a:endParaRPr kumimoji="0" lang="en-US" dirty="0"/>
          </a:p>
        </p:txBody>
      </p:sp>
    </p:spTree>
    <p:extLst>
      <p:ext uri="{BB962C8B-B14F-4D97-AF65-F5344CB8AC3E}">
        <p14:creationId xmlns:p14="http://schemas.microsoft.com/office/powerpoint/2010/main" val="387580701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1F85FE7-7CD2-4F14-BCB3-386230FC2737}" type="datetime1">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1408759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F1E3393-0713-4AD8-A62B-8E7727BF334A}" type="datetime1">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Vertical Title 1"/>
          <p:cNvSpPr>
            <a:spLocks noGrp="1"/>
          </p:cNvSpPr>
          <p:nvPr>
            <p:ph type="title" orient="vert"/>
          </p:nvPr>
        </p:nvSpPr>
        <p:spPr>
          <a:xfrm>
            <a:off x="8839200" y="274642"/>
            <a:ext cx="2682240" cy="5851525"/>
          </a:xfrm>
        </p:spPr>
        <p:txBody>
          <a:bodyPr vert="eaVert"/>
          <a:lstStyle/>
          <a:p>
            <a:r>
              <a:rPr kumimoji="0" lang="en-US"/>
              <a:t>Click to edit Master title style</a:t>
            </a:r>
          </a:p>
        </p:txBody>
      </p:sp>
    </p:spTree>
    <p:extLst>
      <p:ext uri="{BB962C8B-B14F-4D97-AF65-F5344CB8AC3E}">
        <p14:creationId xmlns:p14="http://schemas.microsoft.com/office/powerpoint/2010/main" val="2003560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44FC4C4-5ADE-48EF-B7F5-B6D5260DFB4F}" type="datetime1">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3772856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4" name="Date Placeholder 3"/>
          <p:cNvSpPr>
            <a:spLocks noGrp="1"/>
          </p:cNvSpPr>
          <p:nvPr>
            <p:ph type="dt" sz="half" idx="10"/>
          </p:nvPr>
        </p:nvSpPr>
        <p:spPr/>
        <p:txBody>
          <a:bodyPr/>
          <a:lstStyle/>
          <a:p>
            <a:fld id="{AFA79BAC-BDAE-4D18-AE7E-6682C32EEF5A}" type="datetime1">
              <a:rPr lang="en-US" smtClean="0"/>
              <a:t>3/19/2025</a:t>
            </a:fld>
            <a:endParaRPr lang="en-US"/>
          </a:p>
        </p:txBody>
      </p:sp>
      <p:sp>
        <p:nvSpPr>
          <p:cNvPr id="5" name="Footer Placeholder 4"/>
          <p:cNvSpPr>
            <a:spLocks noGrp="1"/>
          </p:cNvSpPr>
          <p:nvPr>
            <p:ph type="ftr" sz="quarter" idx="11"/>
          </p:nvPr>
        </p:nvSpPr>
        <p:spPr>
          <a:xfrm>
            <a:off x="1066800" y="6172200"/>
            <a:ext cx="5334000" cy="457200"/>
          </a:xfrm>
        </p:spPr>
        <p:txBody>
          <a:bodyPr/>
          <a:lstStyle/>
          <a:p>
            <a:endParaRPr lang="en-US"/>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 name="Slide Number Placeholder 5"/>
          <p:cNvSpPr>
            <a:spLocks noGrp="1"/>
          </p:cNvSpPr>
          <p:nvPr>
            <p:ph type="sldNum" sz="quarter" idx="12"/>
          </p:nvPr>
        </p:nvSpPr>
        <p:spPr>
          <a:xfrm>
            <a:off x="195072" y="6208776"/>
            <a:ext cx="609600" cy="457200"/>
          </a:xfrm>
        </p:spPr>
        <p:txBody>
          <a:bodyPr/>
          <a:lstStyle/>
          <a:p>
            <a:fld id="{401CF334-2D5C-4859-84A6-CA7E6E43FAEB}" type="slidenum">
              <a:rPr lang="en-US" smtClean="0"/>
              <a:t>‹#›</a:t>
            </a:fld>
            <a:endParaRPr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a:t>Click to edit Master title style</a:t>
            </a:r>
          </a:p>
        </p:txBody>
      </p:sp>
    </p:spTree>
    <p:extLst>
      <p:ext uri="{BB962C8B-B14F-4D97-AF65-F5344CB8AC3E}">
        <p14:creationId xmlns:p14="http://schemas.microsoft.com/office/powerpoint/2010/main" val="3503830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47D3DE8-E9B3-4B30-B5DA-6AC65BED8EEA}" type="datetime1">
              <a:rPr lang="en-US" smtClean="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530229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143B0E3B-EBAE-4396-9982-F7BDC303C753}" type="datetime1">
              <a:rPr lang="en-US" smtClean="0"/>
              <a:t>3/19/2025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a:t>Click to edit Master title style</a:t>
            </a:r>
          </a:p>
        </p:txBody>
      </p:sp>
    </p:spTree>
    <p:extLst>
      <p:ext uri="{BB962C8B-B14F-4D97-AF65-F5344CB8AC3E}">
        <p14:creationId xmlns:p14="http://schemas.microsoft.com/office/powerpoint/2010/main" val="3989641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2522AA4-6B25-4DF1-8ABC-AB7886288769}" type="datetime1">
              <a:rPr lang="en-US" smtClean="0"/>
              <a:t>3/19/2025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4092206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9F4B25-DEDE-4700-8A02-FA49D54CAA46}" type="datetime1">
              <a:rPr lang="en-US" smtClean="0"/>
              <a:t>3/19/2025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473266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5" name="Date Placeholder 4"/>
          <p:cNvSpPr>
            <a:spLocks noGrp="1"/>
          </p:cNvSpPr>
          <p:nvPr>
            <p:ph type="dt" sz="half" idx="10"/>
          </p:nvPr>
        </p:nvSpPr>
        <p:spPr/>
        <p:txBody>
          <a:bodyPr/>
          <a:lstStyle/>
          <a:p>
            <a:fld id="{247E6D74-6E40-454C-902D-84303DA62355}" type="datetime1">
              <a:rPr lang="en-US" smtClean="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a:t>Click to edit Master title style</a:t>
            </a:r>
          </a:p>
        </p:txBody>
      </p:sp>
    </p:spTree>
    <p:extLst>
      <p:ext uri="{BB962C8B-B14F-4D97-AF65-F5344CB8AC3E}">
        <p14:creationId xmlns:p14="http://schemas.microsoft.com/office/powerpoint/2010/main" val="2724185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2179C40-BDA5-477F-95C3-F285C8EFB782}" type="datetime1">
              <a:rPr lang="en-US" smtClean="0"/>
              <a:t>3/19/2025</a:t>
            </a:fld>
            <a:endParaRPr lang="en-US"/>
          </a:p>
        </p:txBody>
      </p:sp>
      <p:sp>
        <p:nvSpPr>
          <p:cNvPr id="6" name="Footer Placeholder 5"/>
          <p:cNvSpPr>
            <a:spLocks noGrp="1"/>
          </p:cNvSpPr>
          <p:nvPr>
            <p:ph type="ftr" sz="quarter" idx="11"/>
          </p:nvPr>
        </p:nvSpPr>
        <p:spPr>
          <a:xfrm>
            <a:off x="1219200" y="6172200"/>
            <a:ext cx="5181600" cy="457200"/>
          </a:xfrm>
        </p:spPr>
        <p:txBody>
          <a:bodyPr/>
          <a:lstStyle/>
          <a:p>
            <a:endParaRPr lang="en-US"/>
          </a:p>
        </p:txBody>
      </p:sp>
      <p:sp>
        <p:nvSpPr>
          <p:cNvPr id="7" name="Slide Number Placeholder 6"/>
          <p:cNvSpPr>
            <a:spLocks noGrp="1"/>
          </p:cNvSpPr>
          <p:nvPr>
            <p:ph type="sldNum" sz="quarter" idx="12"/>
          </p:nvPr>
        </p:nvSpPr>
        <p:spPr>
          <a:xfrm>
            <a:off x="195072" y="6208776"/>
            <a:ext cx="609600" cy="457200"/>
          </a:xfrm>
        </p:spPr>
        <p:txBody>
          <a:bodyPr/>
          <a:lstStyle/>
          <a:p>
            <a:fld id="{401CF334-2D5C-4859-84A6-CA7E6E43FAEB}" type="slidenum">
              <a:rPr lang="en-US" smtClean="0"/>
              <a:t>‹#›</a:t>
            </a:fld>
            <a:endParaRPr 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a:t>Click to edit Master title style</a:t>
            </a:r>
          </a:p>
        </p:txBody>
      </p:sp>
    </p:spTree>
    <p:extLst>
      <p:ext uri="{BB962C8B-B14F-4D97-AF65-F5344CB8AC3E}">
        <p14:creationId xmlns:p14="http://schemas.microsoft.com/office/powerpoint/2010/main" val="624598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useBgFill="1">
        <p:nvSpPr>
          <p:cNvPr id="11" name="Rounded Rectangle 10"/>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AAB5695C-6A62-44D2-9D99-2F1A60BCD86F}" type="datetime1">
              <a:rPr lang="en-US" smtClean="0"/>
              <a:t>3/19/2025</a:t>
            </a:fld>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bg2">
              <a:lumMod val="50000"/>
            </a:schemeClr>
          </a:solidFill>
          <a:ln>
            <a:solidFill>
              <a:schemeClr val="bg2">
                <a:lumMod val="50000"/>
              </a:schemeClr>
            </a:solidFill>
          </a:ln>
        </p:spPr>
        <p:txBody>
          <a:bodyPr wrap="none" lIns="0" tIns="0" rIns="0" bIns="0" anchor="ctr" anchorCtr="1">
            <a:noAutofit/>
          </a:bodyPr>
          <a:lstStyle>
            <a:lvl1pPr algn="ctr" eaLnBrk="1" latinLnBrk="0" hangingPunct="1">
              <a:defRPr kumimoji="0" sz="1400">
                <a:solidFill>
                  <a:schemeClr val="bg1"/>
                </a:solidFill>
                <a:latin typeface="+mj-lt"/>
                <a:ea typeface="+mj-ea"/>
                <a:cs typeface="+mj-cs"/>
              </a:defRPr>
            </a:lvl1pPr>
          </a:lstStyle>
          <a:p>
            <a:fld id="{401CF334-2D5C-4859-84A6-CA7E6E43FAEB}" type="slidenum">
              <a:rPr lang="en-US" smtClean="0"/>
              <a:pPr/>
              <a:t>‹#›</a:t>
            </a:fld>
            <a:endParaRPr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a:t>Click to edit Master title style</a:t>
            </a:r>
            <a:endParaRPr kumimoji="0" lang="en-US" dirty="0"/>
          </a:p>
        </p:txBody>
      </p:sp>
    </p:spTree>
    <p:extLst>
      <p:ext uri="{BB962C8B-B14F-4D97-AF65-F5344CB8AC3E}">
        <p14:creationId xmlns:p14="http://schemas.microsoft.com/office/powerpoint/2010/main" val="325634240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 typeface="Arial" panose="020B0604020202020204" pitchFamily="34" charset="0"/>
        <a:buChar char="•"/>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blog.kissmetrics.com/lessons-from-jeff-bezo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akramer@abac.ed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Train the Trainer</a:t>
            </a:r>
          </a:p>
        </p:txBody>
      </p:sp>
      <p:sp>
        <p:nvSpPr>
          <p:cNvPr id="3" name="Title 2"/>
          <p:cNvSpPr>
            <a:spLocks noGrp="1"/>
          </p:cNvSpPr>
          <p:nvPr>
            <p:ph type="ctrTitle"/>
          </p:nvPr>
        </p:nvSpPr>
        <p:spPr/>
        <p:txBody>
          <a:bodyPr/>
          <a:lstStyle/>
          <a:p>
            <a:r>
              <a:rPr lang="en-US" dirty="0"/>
              <a:t>Minors on Campus</a:t>
            </a:r>
          </a:p>
        </p:txBody>
      </p:sp>
      <p:pic>
        <p:nvPicPr>
          <p:cNvPr id="1026" name="Picture 2" descr="Image result for abac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6675" y="4110644"/>
            <a:ext cx="169545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9332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a:t>Multiple Day Training</a:t>
            </a:r>
          </a:p>
        </p:txBody>
      </p:sp>
      <p:sp>
        <p:nvSpPr>
          <p:cNvPr id="3" name="Title 2"/>
          <p:cNvSpPr>
            <a:spLocks noGrp="1"/>
          </p:cNvSpPr>
          <p:nvPr>
            <p:ph type="title"/>
          </p:nvPr>
        </p:nvSpPr>
        <p:spPr/>
        <p:txBody>
          <a:bodyPr/>
          <a:lstStyle/>
          <a:p>
            <a:r>
              <a:rPr lang="en-US" dirty="0"/>
              <a:t>Part II</a:t>
            </a:r>
          </a:p>
        </p:txBody>
      </p:sp>
    </p:spTree>
    <p:extLst>
      <p:ext uri="{BB962C8B-B14F-4D97-AF65-F5344CB8AC3E}">
        <p14:creationId xmlns:p14="http://schemas.microsoft.com/office/powerpoint/2010/main" val="1586755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a:t>Program Specific</a:t>
            </a:r>
          </a:p>
          <a:p>
            <a:r>
              <a:rPr lang="en-US" dirty="0"/>
              <a:t>File Storage</a:t>
            </a:r>
          </a:p>
          <a:p>
            <a:pPr lvl="1"/>
            <a:r>
              <a:rPr lang="en-US" dirty="0"/>
              <a:t>3 years after the participant reaches 18 years of age</a:t>
            </a:r>
          </a:p>
        </p:txBody>
      </p:sp>
      <p:sp>
        <p:nvSpPr>
          <p:cNvPr id="2" name="Title 1"/>
          <p:cNvSpPr>
            <a:spLocks noGrp="1"/>
          </p:cNvSpPr>
          <p:nvPr>
            <p:ph type="title"/>
          </p:nvPr>
        </p:nvSpPr>
        <p:spPr/>
        <p:txBody>
          <a:bodyPr/>
          <a:lstStyle/>
          <a:p>
            <a:r>
              <a:rPr lang="en-US" dirty="0"/>
              <a:t>Documentation</a:t>
            </a:r>
          </a:p>
        </p:txBody>
      </p:sp>
    </p:spTree>
    <p:extLst>
      <p:ext uri="{BB962C8B-B14F-4D97-AF65-F5344CB8AC3E}">
        <p14:creationId xmlns:p14="http://schemas.microsoft.com/office/powerpoint/2010/main" val="4270035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a:t>Parental Notification</a:t>
            </a:r>
          </a:p>
          <a:p>
            <a:r>
              <a:rPr lang="en-US" dirty="0"/>
              <a:t>Positive Reinforcement</a:t>
            </a:r>
          </a:p>
          <a:p>
            <a:r>
              <a:rPr lang="en-US" dirty="0"/>
              <a:t>Mediation</a:t>
            </a:r>
          </a:p>
          <a:p>
            <a:pPr lvl="1"/>
            <a:r>
              <a:rPr lang="en-US" dirty="0"/>
              <a:t>Calm Down</a:t>
            </a:r>
          </a:p>
          <a:p>
            <a:pPr lvl="1"/>
            <a:r>
              <a:rPr lang="en-US" dirty="0"/>
              <a:t>Direct Communication</a:t>
            </a:r>
          </a:p>
          <a:p>
            <a:pPr lvl="1"/>
            <a:r>
              <a:rPr lang="en-US" dirty="0"/>
              <a:t>Active Listening (Aggrieved First to Communicate, Repeat)</a:t>
            </a:r>
          </a:p>
          <a:p>
            <a:pPr lvl="1"/>
            <a:r>
              <a:rPr lang="en-US" dirty="0"/>
              <a:t>Solution Negotiation</a:t>
            </a:r>
          </a:p>
          <a:p>
            <a:r>
              <a:rPr lang="en-US" dirty="0"/>
              <a:t>Crisis Communication Media</a:t>
            </a:r>
          </a:p>
          <a:p>
            <a:endParaRPr lang="en-US" dirty="0"/>
          </a:p>
        </p:txBody>
      </p:sp>
      <p:sp>
        <p:nvSpPr>
          <p:cNvPr id="2" name="Title 1"/>
          <p:cNvSpPr>
            <a:spLocks noGrp="1"/>
          </p:cNvSpPr>
          <p:nvPr>
            <p:ph type="title"/>
          </p:nvPr>
        </p:nvSpPr>
        <p:spPr/>
        <p:txBody>
          <a:bodyPr/>
          <a:lstStyle/>
          <a:p>
            <a:r>
              <a:rPr lang="en-US" dirty="0"/>
              <a:t>Conflict Mediation &amp; Crisis Management</a:t>
            </a:r>
          </a:p>
        </p:txBody>
      </p:sp>
    </p:spTree>
    <p:extLst>
      <p:ext uri="{BB962C8B-B14F-4D97-AF65-F5344CB8AC3E}">
        <p14:creationId xmlns:p14="http://schemas.microsoft.com/office/powerpoint/2010/main" val="856321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Customer Service</a:t>
            </a:r>
          </a:p>
        </p:txBody>
      </p:sp>
      <p:sp>
        <p:nvSpPr>
          <p:cNvPr id="3" name="Content Placeholder 2"/>
          <p:cNvSpPr>
            <a:spLocks noGrp="1"/>
          </p:cNvSpPr>
          <p:nvPr>
            <p:ph sz="quarter" idx="1"/>
          </p:nvPr>
        </p:nvSpPr>
        <p:spPr/>
        <p:txBody>
          <a:bodyPr/>
          <a:lstStyle/>
          <a:p>
            <a:r>
              <a:rPr lang="en-US" dirty="0"/>
              <a:t>Who is the Customer?</a:t>
            </a:r>
          </a:p>
          <a:p>
            <a:pPr lvl="1"/>
            <a:r>
              <a:rPr lang="en-US" dirty="0"/>
              <a:t>Participant</a:t>
            </a:r>
          </a:p>
          <a:p>
            <a:pPr lvl="1"/>
            <a:r>
              <a:rPr lang="en-US" dirty="0"/>
              <a:t>Parent</a:t>
            </a:r>
          </a:p>
          <a:p>
            <a:pPr lvl="1"/>
            <a:r>
              <a:rPr lang="en-US" dirty="0"/>
              <a:t>Someone Else?</a:t>
            </a:r>
          </a:p>
          <a:p>
            <a:r>
              <a:rPr lang="en-US" dirty="0"/>
              <a:t>Focused vs. Big Picture</a:t>
            </a:r>
          </a:p>
          <a:p>
            <a:r>
              <a:rPr lang="en-US" dirty="0"/>
              <a:t>Servant Leadership</a:t>
            </a:r>
          </a:p>
          <a:p>
            <a:r>
              <a:rPr lang="en-US" dirty="0"/>
              <a:t>Be Creative</a:t>
            </a:r>
          </a:p>
          <a:p>
            <a:r>
              <a:rPr lang="en-US" dirty="0"/>
              <a:t>Courtesy Counts: Name some examples of courteous companies.</a:t>
            </a:r>
          </a:p>
          <a:p>
            <a:r>
              <a:rPr lang="en-US" dirty="0"/>
              <a:t>Amazon Motto: </a:t>
            </a:r>
            <a:r>
              <a:rPr lang="en-US" i="1" dirty="0">
                <a:hlinkClick r:id="rId2"/>
              </a:rPr>
              <a:t>“Start with the customer and</a:t>
            </a:r>
            <a:r>
              <a:rPr lang="en-US" dirty="0">
                <a:hlinkClick r:id="rId2"/>
              </a:rPr>
              <a:t> </a:t>
            </a:r>
            <a:r>
              <a:rPr lang="en-US" i="1" dirty="0">
                <a:hlinkClick r:id="rId2"/>
              </a:rPr>
              <a:t>work backwards</a:t>
            </a:r>
            <a:r>
              <a:rPr lang="en-US" dirty="0">
                <a:hlinkClick r:id="rId2"/>
              </a:rPr>
              <a:t>.</a:t>
            </a:r>
            <a:r>
              <a:rPr lang="en-US" i="1" dirty="0">
                <a:hlinkClick r:id="rId2"/>
              </a:rPr>
              <a:t>”</a:t>
            </a:r>
            <a:endParaRPr lang="en-US" dirty="0"/>
          </a:p>
        </p:txBody>
      </p:sp>
    </p:spTree>
    <p:extLst>
      <p:ext uri="{BB962C8B-B14F-4D97-AF65-F5344CB8AC3E}">
        <p14:creationId xmlns:p14="http://schemas.microsoft.com/office/powerpoint/2010/main" val="436322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a:t>Contact for Training</a:t>
            </a:r>
          </a:p>
          <a:p>
            <a:pPr lvl="1"/>
            <a:r>
              <a:rPr lang="en-US" dirty="0"/>
              <a:t>Richard L. </a:t>
            </a:r>
            <a:r>
              <a:rPr lang="en-US" dirty="0" err="1"/>
              <a:t>Spancake</a:t>
            </a:r>
            <a:r>
              <a:rPr lang="en-US" dirty="0"/>
              <a:t> – Director of Human Resources &amp; Title IX Coordinator, 229-391-4887 rspancake@abac.edu </a:t>
            </a:r>
          </a:p>
          <a:p>
            <a:pPr lvl="1"/>
            <a:r>
              <a:rPr lang="en-US" dirty="0"/>
              <a:t>Alan Kramer – Assistant Dean of Students/Athletic Director/Deputy Title IX Coordinator, 229-391-4928 </a:t>
            </a:r>
            <a:r>
              <a:rPr lang="en-US" dirty="0">
                <a:hlinkClick r:id="rId2"/>
              </a:rPr>
              <a:t>akramer@abac.edu</a:t>
            </a:r>
            <a:endParaRPr lang="en-US" dirty="0"/>
          </a:p>
          <a:p>
            <a:pPr marL="0" indent="0">
              <a:buNone/>
            </a:pPr>
            <a:endParaRPr lang="en-US" dirty="0"/>
          </a:p>
        </p:txBody>
      </p:sp>
      <p:sp>
        <p:nvSpPr>
          <p:cNvPr id="2" name="Title 1"/>
          <p:cNvSpPr>
            <a:spLocks noGrp="1"/>
          </p:cNvSpPr>
          <p:nvPr>
            <p:ph type="title"/>
          </p:nvPr>
        </p:nvSpPr>
        <p:spPr/>
        <p:txBody>
          <a:bodyPr/>
          <a:lstStyle/>
          <a:p>
            <a:r>
              <a:rPr lang="en-US" dirty="0"/>
              <a:t>Title IX</a:t>
            </a:r>
          </a:p>
        </p:txBody>
      </p:sp>
    </p:spTree>
    <p:extLst>
      <p:ext uri="{BB962C8B-B14F-4D97-AF65-F5344CB8AC3E}">
        <p14:creationId xmlns:p14="http://schemas.microsoft.com/office/powerpoint/2010/main" val="4122656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Diversity</a:t>
            </a:r>
          </a:p>
        </p:txBody>
      </p:sp>
      <p:sp>
        <p:nvSpPr>
          <p:cNvPr id="3" name="Content Placeholder 2"/>
          <p:cNvSpPr>
            <a:spLocks noGrp="1"/>
          </p:cNvSpPr>
          <p:nvPr>
            <p:ph sz="quarter" idx="1"/>
          </p:nvPr>
        </p:nvSpPr>
        <p:spPr/>
        <p:txBody>
          <a:bodyPr/>
          <a:lstStyle/>
          <a:p>
            <a:r>
              <a:rPr lang="en-US" dirty="0"/>
              <a:t>Know Your Population</a:t>
            </a:r>
          </a:p>
          <a:p>
            <a:r>
              <a:rPr lang="en-US" dirty="0"/>
              <a:t>Inclusion</a:t>
            </a:r>
          </a:p>
          <a:p>
            <a:r>
              <a:rPr lang="en-US" dirty="0"/>
              <a:t>Does Your Staff Look Like Your Participant?</a:t>
            </a:r>
          </a:p>
          <a:p>
            <a:r>
              <a:rPr lang="en-US" dirty="0"/>
              <a:t>Modeling</a:t>
            </a:r>
          </a:p>
          <a:p>
            <a:r>
              <a:rPr lang="en-US" dirty="0"/>
              <a:t>Know Your Biases</a:t>
            </a:r>
          </a:p>
          <a:p>
            <a:r>
              <a:rPr lang="en-US" dirty="0"/>
              <a:t>Abilities and </a:t>
            </a:r>
            <a:r>
              <a:rPr lang="en-US" dirty="0" err="1"/>
              <a:t>Diabilities</a:t>
            </a:r>
            <a:endParaRPr lang="en-US" dirty="0"/>
          </a:p>
        </p:txBody>
      </p:sp>
    </p:spTree>
    <p:extLst>
      <p:ext uri="{BB962C8B-B14F-4D97-AF65-F5344CB8AC3E}">
        <p14:creationId xmlns:p14="http://schemas.microsoft.com/office/powerpoint/2010/main" val="1464025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itle="Projected capital expenditures chart"/>
          <p:cNvSpPr>
            <a:spLocks noGrp="1"/>
          </p:cNvSpPr>
          <p:nvPr>
            <p:ph type="title"/>
          </p:nvPr>
        </p:nvSpPr>
        <p:spPr/>
        <p:txBody>
          <a:bodyPr/>
          <a:lstStyle/>
          <a:p>
            <a:r>
              <a:rPr lang="en-US" dirty="0"/>
              <a:t>Confrontation</a:t>
            </a:r>
          </a:p>
        </p:txBody>
      </p:sp>
      <p:sp>
        <p:nvSpPr>
          <p:cNvPr id="3" name="Content Placeholder 2"/>
          <p:cNvSpPr>
            <a:spLocks noGrp="1"/>
          </p:cNvSpPr>
          <p:nvPr>
            <p:ph sz="quarter" idx="1"/>
          </p:nvPr>
        </p:nvSpPr>
        <p:spPr/>
        <p:txBody>
          <a:bodyPr/>
          <a:lstStyle/>
          <a:p>
            <a:r>
              <a:rPr lang="en-US" dirty="0"/>
              <a:t>Model</a:t>
            </a:r>
          </a:p>
          <a:p>
            <a:r>
              <a:rPr lang="en-US" dirty="0"/>
              <a:t>Know Your Age Group Characteristics</a:t>
            </a:r>
          </a:p>
          <a:p>
            <a:r>
              <a:rPr lang="en-US" dirty="0"/>
              <a:t>Remain Calm and Diffuse the Situation</a:t>
            </a:r>
          </a:p>
          <a:p>
            <a:r>
              <a:rPr lang="en-US" dirty="0"/>
              <a:t>Correct, Do Not Demean</a:t>
            </a:r>
          </a:p>
          <a:p>
            <a:r>
              <a:rPr lang="en-US" dirty="0"/>
              <a:t>Avoid Belittlement and Embarrassment</a:t>
            </a:r>
          </a:p>
          <a:p>
            <a:r>
              <a:rPr lang="en-US" dirty="0"/>
              <a:t>Disciplinary activities involving isolation, humiliation, or ridicule are prohibited.</a:t>
            </a:r>
          </a:p>
          <a:p>
            <a:pPr marL="0" indent="0">
              <a:buNone/>
            </a:pPr>
            <a:endParaRPr lang="en-US" dirty="0"/>
          </a:p>
        </p:txBody>
      </p:sp>
    </p:spTree>
    <p:extLst>
      <p:ext uri="{BB962C8B-B14F-4D97-AF65-F5344CB8AC3E}">
        <p14:creationId xmlns:p14="http://schemas.microsoft.com/office/powerpoint/2010/main" val="2994843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a:t>ABAC Police</a:t>
            </a:r>
          </a:p>
          <a:p>
            <a:r>
              <a:rPr lang="en-US" dirty="0"/>
              <a:t>Sodexo Dining</a:t>
            </a:r>
          </a:p>
          <a:p>
            <a:r>
              <a:rPr lang="en-US" dirty="0"/>
              <a:t>Sodexo Plant</a:t>
            </a:r>
          </a:p>
          <a:p>
            <a:r>
              <a:rPr lang="en-US" dirty="0"/>
              <a:t>Corvias</a:t>
            </a:r>
          </a:p>
          <a:p>
            <a:r>
              <a:rPr lang="en-US" dirty="0"/>
              <a:t>Residence Life &amp; Housing</a:t>
            </a:r>
          </a:p>
          <a:p>
            <a:r>
              <a:rPr lang="en-US" dirty="0"/>
              <a:t>Admissions</a:t>
            </a:r>
          </a:p>
          <a:p>
            <a:r>
              <a:rPr lang="en-US" dirty="0"/>
              <a:t>Marketing &amp; Communications</a:t>
            </a:r>
          </a:p>
          <a:p>
            <a:r>
              <a:rPr lang="en-US" dirty="0"/>
              <a:t>Athletics</a:t>
            </a:r>
          </a:p>
          <a:p>
            <a:r>
              <a:rPr lang="en-US" dirty="0"/>
              <a:t>Howard</a:t>
            </a:r>
          </a:p>
        </p:txBody>
      </p:sp>
      <p:sp>
        <p:nvSpPr>
          <p:cNvPr id="2" name="Title 1"/>
          <p:cNvSpPr>
            <a:spLocks noGrp="1"/>
          </p:cNvSpPr>
          <p:nvPr>
            <p:ph type="title"/>
          </p:nvPr>
        </p:nvSpPr>
        <p:spPr/>
        <p:txBody>
          <a:bodyPr/>
          <a:lstStyle/>
          <a:p>
            <a:r>
              <a:rPr lang="en-US" dirty="0"/>
              <a:t>Campus Resources</a:t>
            </a:r>
          </a:p>
        </p:txBody>
      </p:sp>
    </p:spTree>
    <p:extLst>
      <p:ext uri="{BB962C8B-B14F-4D97-AF65-F5344CB8AC3E}">
        <p14:creationId xmlns:p14="http://schemas.microsoft.com/office/powerpoint/2010/main" val="2520435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a:t>Civility</a:t>
            </a:r>
          </a:p>
          <a:p>
            <a:r>
              <a:rPr lang="en-US" dirty="0"/>
              <a:t>Examine Your Own Mores, Ethics, and Moral Code</a:t>
            </a:r>
          </a:p>
          <a:p>
            <a:r>
              <a:rPr lang="en-US" dirty="0"/>
              <a:t>“Look in a Mirror”</a:t>
            </a:r>
          </a:p>
          <a:p>
            <a:r>
              <a:rPr lang="en-US" dirty="0"/>
              <a:t>You are not Responsible for Re-Education</a:t>
            </a:r>
          </a:p>
        </p:txBody>
      </p:sp>
      <p:sp>
        <p:nvSpPr>
          <p:cNvPr id="2" name="Title 1"/>
          <p:cNvSpPr>
            <a:spLocks noGrp="1"/>
          </p:cNvSpPr>
          <p:nvPr>
            <p:ph type="title"/>
          </p:nvPr>
        </p:nvSpPr>
        <p:spPr/>
        <p:txBody>
          <a:bodyPr/>
          <a:lstStyle/>
          <a:p>
            <a:r>
              <a:rPr lang="en-US" dirty="0"/>
              <a:t>Ethics &amp; Role Modeling</a:t>
            </a:r>
          </a:p>
        </p:txBody>
      </p:sp>
    </p:spTree>
    <p:extLst>
      <p:ext uri="{BB962C8B-B14F-4D97-AF65-F5344CB8AC3E}">
        <p14:creationId xmlns:p14="http://schemas.microsoft.com/office/powerpoint/2010/main" val="710797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a:t>Program Specific Requirements</a:t>
            </a:r>
          </a:p>
          <a:p>
            <a:r>
              <a:rPr lang="en-US" dirty="0"/>
              <a:t>Ere on the Side of Caution</a:t>
            </a:r>
          </a:p>
        </p:txBody>
      </p:sp>
      <p:sp>
        <p:nvSpPr>
          <p:cNvPr id="2" name="Title 1"/>
          <p:cNvSpPr>
            <a:spLocks noGrp="1"/>
          </p:cNvSpPr>
          <p:nvPr>
            <p:ph type="title"/>
          </p:nvPr>
        </p:nvSpPr>
        <p:spPr/>
        <p:txBody>
          <a:bodyPr/>
          <a:lstStyle/>
          <a:p>
            <a:r>
              <a:rPr lang="en-US" dirty="0"/>
              <a:t>Parental Notification</a:t>
            </a:r>
          </a:p>
        </p:txBody>
      </p:sp>
    </p:spTree>
    <p:extLst>
      <p:ext uri="{BB962C8B-B14F-4D97-AF65-F5344CB8AC3E}">
        <p14:creationId xmlns:p14="http://schemas.microsoft.com/office/powerpoint/2010/main" val="2778949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lvl="0"/>
            <a:r>
              <a:rPr lang="en-US" sz="2800" dirty="0"/>
              <a:t>Single Day and Multiple Day Training</a:t>
            </a:r>
          </a:p>
          <a:p>
            <a:pPr lvl="1"/>
            <a:r>
              <a:rPr lang="en-US" dirty="0"/>
              <a:t>Roles and Responsibilities (Single Day and Multiple Day)</a:t>
            </a:r>
          </a:p>
          <a:p>
            <a:pPr lvl="2"/>
            <a:r>
              <a:rPr lang="en-US" dirty="0"/>
              <a:t>Code of Conduct</a:t>
            </a:r>
          </a:p>
          <a:p>
            <a:pPr lvl="2"/>
            <a:r>
              <a:rPr lang="en-US" dirty="0"/>
              <a:t>Mandatory Reporting</a:t>
            </a:r>
          </a:p>
          <a:p>
            <a:pPr lvl="2"/>
            <a:r>
              <a:rPr lang="en-US" dirty="0"/>
              <a:t>Relevant Institutional Policies</a:t>
            </a:r>
          </a:p>
          <a:p>
            <a:pPr lvl="1"/>
            <a:r>
              <a:rPr lang="en-US" dirty="0"/>
              <a:t>Emergency Procedures</a:t>
            </a:r>
          </a:p>
          <a:p>
            <a:pPr lvl="3"/>
            <a:r>
              <a:rPr lang="en-US" dirty="0"/>
              <a:t>Fire</a:t>
            </a:r>
          </a:p>
          <a:p>
            <a:pPr lvl="3"/>
            <a:r>
              <a:rPr lang="en-US" dirty="0"/>
              <a:t>Inclement Weather</a:t>
            </a:r>
          </a:p>
          <a:p>
            <a:pPr lvl="3"/>
            <a:r>
              <a:rPr lang="en-US" dirty="0"/>
              <a:t>Bomb Threats</a:t>
            </a:r>
          </a:p>
          <a:p>
            <a:pPr lvl="3"/>
            <a:r>
              <a:rPr lang="en-US" dirty="0"/>
              <a:t>Active Shooter</a:t>
            </a:r>
          </a:p>
          <a:p>
            <a:pPr lvl="3"/>
            <a:r>
              <a:rPr lang="en-US" dirty="0"/>
              <a:t>Train Accident/Derailment</a:t>
            </a:r>
          </a:p>
          <a:p>
            <a:pPr lvl="3"/>
            <a:r>
              <a:rPr lang="en-US" dirty="0"/>
              <a:t>Accidents and Injuries</a:t>
            </a:r>
          </a:p>
        </p:txBody>
      </p:sp>
      <p:sp>
        <p:nvSpPr>
          <p:cNvPr id="2" name="Title 1"/>
          <p:cNvSpPr>
            <a:spLocks noGrp="1"/>
          </p:cNvSpPr>
          <p:nvPr>
            <p:ph type="title"/>
          </p:nvPr>
        </p:nvSpPr>
        <p:spPr/>
        <p:txBody>
          <a:bodyPr/>
          <a:lstStyle/>
          <a:p>
            <a:r>
              <a:rPr lang="en-US"/>
              <a:t>Agenda</a:t>
            </a:r>
            <a:endParaRPr lang="en-US" dirty="0"/>
          </a:p>
        </p:txBody>
      </p:sp>
    </p:spTree>
    <p:extLst>
      <p:ext uri="{BB962C8B-B14F-4D97-AF65-F5344CB8AC3E}">
        <p14:creationId xmlns:p14="http://schemas.microsoft.com/office/powerpoint/2010/main" val="3391937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a:t>Rule of Two</a:t>
            </a:r>
          </a:p>
          <a:p>
            <a:r>
              <a:rPr lang="en-US" dirty="0"/>
              <a:t>One on One Contact Prohibited</a:t>
            </a:r>
          </a:p>
          <a:p>
            <a:r>
              <a:rPr lang="en-US" dirty="0"/>
              <a:t>Rules Apply to Digital Communication</a:t>
            </a:r>
          </a:p>
          <a:p>
            <a:r>
              <a:rPr lang="en-US" dirty="0"/>
              <a:t>Separate Housing Accommodations</a:t>
            </a:r>
          </a:p>
          <a:p>
            <a:r>
              <a:rPr lang="en-US" dirty="0"/>
              <a:t>Buddy System</a:t>
            </a:r>
          </a:p>
          <a:p>
            <a:r>
              <a:rPr lang="en-US" dirty="0"/>
              <a:t>Respect Youths’ Privacy</a:t>
            </a:r>
          </a:p>
          <a:p>
            <a:r>
              <a:rPr lang="en-US" dirty="0"/>
              <a:t>Cameras and Pictures</a:t>
            </a:r>
          </a:p>
          <a:p>
            <a:r>
              <a:rPr lang="en-US" dirty="0"/>
              <a:t>Secrets vs. Surprises</a:t>
            </a:r>
          </a:p>
          <a:p>
            <a:r>
              <a:rPr lang="en-US" dirty="0"/>
              <a:t>Appropriate Attire</a:t>
            </a:r>
          </a:p>
          <a:p>
            <a:endParaRPr lang="en-US" dirty="0"/>
          </a:p>
        </p:txBody>
      </p:sp>
      <p:sp>
        <p:nvSpPr>
          <p:cNvPr id="2" name="Title 1"/>
          <p:cNvSpPr>
            <a:spLocks noGrp="1"/>
          </p:cNvSpPr>
          <p:nvPr>
            <p:ph type="title"/>
          </p:nvPr>
        </p:nvSpPr>
        <p:spPr/>
        <p:txBody>
          <a:bodyPr/>
          <a:lstStyle/>
          <a:p>
            <a:r>
              <a:rPr lang="en-US" dirty="0"/>
              <a:t>Youth Protection</a:t>
            </a:r>
          </a:p>
        </p:txBody>
      </p:sp>
    </p:spTree>
    <p:extLst>
      <p:ext uri="{BB962C8B-B14F-4D97-AF65-F5344CB8AC3E}">
        <p14:creationId xmlns:p14="http://schemas.microsoft.com/office/powerpoint/2010/main" val="746280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a:t>Stop the policy violation or abuse</a:t>
            </a:r>
          </a:p>
          <a:p>
            <a:r>
              <a:rPr lang="en-US" dirty="0"/>
              <a:t>Protect the youth</a:t>
            </a:r>
          </a:p>
          <a:p>
            <a:r>
              <a:rPr lang="en-US" dirty="0"/>
              <a:t>Separate alleged victim from alleged perpetrator</a:t>
            </a:r>
          </a:p>
          <a:p>
            <a:r>
              <a:rPr lang="en-US" dirty="0"/>
              <a:t>Summon needed assistance (911, Campus Police, additional leaders, etc.)</a:t>
            </a:r>
          </a:p>
          <a:p>
            <a:r>
              <a:rPr lang="en-US" dirty="0"/>
              <a:t>Notify Supervisor</a:t>
            </a:r>
          </a:p>
          <a:p>
            <a:pPr lvl="1"/>
            <a:r>
              <a:rPr lang="en-US" dirty="0"/>
              <a:t>Supervisor will Notify ABAC Administration &amp; Parent</a:t>
            </a:r>
          </a:p>
          <a:p>
            <a:endParaRPr lang="en-US" dirty="0"/>
          </a:p>
        </p:txBody>
      </p:sp>
      <p:sp>
        <p:nvSpPr>
          <p:cNvPr id="2" name="Title 1"/>
          <p:cNvSpPr>
            <a:spLocks noGrp="1"/>
          </p:cNvSpPr>
          <p:nvPr>
            <p:ph type="title"/>
          </p:nvPr>
        </p:nvSpPr>
        <p:spPr/>
        <p:txBody>
          <a:bodyPr/>
          <a:lstStyle/>
          <a:p>
            <a:r>
              <a:rPr lang="en-US" dirty="0"/>
              <a:t>Youth Protection – Your Response</a:t>
            </a:r>
          </a:p>
        </p:txBody>
      </p:sp>
    </p:spTree>
    <p:extLst>
      <p:ext uri="{BB962C8B-B14F-4D97-AF65-F5344CB8AC3E}">
        <p14:creationId xmlns:p14="http://schemas.microsoft.com/office/powerpoint/2010/main" val="43207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a:t>Campus Health Center</a:t>
            </a:r>
          </a:p>
          <a:p>
            <a:r>
              <a:rPr lang="en-US" dirty="0"/>
              <a:t>Clinic, and Hospital</a:t>
            </a:r>
          </a:p>
          <a:p>
            <a:r>
              <a:rPr lang="en-US" dirty="0"/>
              <a:t>Student Transportation</a:t>
            </a:r>
          </a:p>
          <a:p>
            <a:pPr marL="0" indent="0">
              <a:buNone/>
            </a:pPr>
            <a:endParaRPr lang="en-US" dirty="0"/>
          </a:p>
        </p:txBody>
      </p:sp>
      <p:sp>
        <p:nvSpPr>
          <p:cNvPr id="2" name="Title 1"/>
          <p:cNvSpPr>
            <a:spLocks noGrp="1"/>
          </p:cNvSpPr>
          <p:nvPr>
            <p:ph type="title"/>
          </p:nvPr>
        </p:nvSpPr>
        <p:spPr/>
        <p:txBody>
          <a:bodyPr/>
          <a:lstStyle/>
          <a:p>
            <a:r>
              <a:rPr lang="en-US" dirty="0"/>
              <a:t>If Applicable to Program</a:t>
            </a:r>
          </a:p>
        </p:txBody>
      </p:sp>
    </p:spTree>
    <p:extLst>
      <p:ext uri="{BB962C8B-B14F-4D97-AF65-F5344CB8AC3E}">
        <p14:creationId xmlns:p14="http://schemas.microsoft.com/office/powerpoint/2010/main" val="109020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85000" lnSpcReduction="20000"/>
          </a:bodyPr>
          <a:lstStyle/>
          <a:p>
            <a:pPr lvl="0"/>
            <a:r>
              <a:rPr lang="en-US" sz="2800" dirty="0"/>
              <a:t>Multiple Day Training</a:t>
            </a:r>
          </a:p>
          <a:p>
            <a:pPr lvl="1"/>
            <a:r>
              <a:rPr lang="en-US" dirty="0"/>
              <a:t>Documentation (Program Specific)</a:t>
            </a:r>
          </a:p>
          <a:p>
            <a:pPr lvl="1"/>
            <a:r>
              <a:rPr lang="en-US" dirty="0"/>
              <a:t>Conflict Mediation and Crisis Management</a:t>
            </a:r>
          </a:p>
          <a:p>
            <a:pPr lvl="1"/>
            <a:r>
              <a:rPr lang="en-US" dirty="0"/>
              <a:t>Customer Service</a:t>
            </a:r>
          </a:p>
          <a:p>
            <a:pPr lvl="1"/>
            <a:r>
              <a:rPr lang="en-US" dirty="0"/>
              <a:t>Title IX (separate training required)</a:t>
            </a:r>
          </a:p>
          <a:p>
            <a:pPr lvl="1"/>
            <a:r>
              <a:rPr lang="en-US" dirty="0"/>
              <a:t>Diversity</a:t>
            </a:r>
          </a:p>
          <a:p>
            <a:pPr lvl="1"/>
            <a:r>
              <a:rPr lang="en-US" dirty="0"/>
              <a:t>Confrontation</a:t>
            </a:r>
          </a:p>
          <a:p>
            <a:pPr lvl="1"/>
            <a:r>
              <a:rPr lang="en-US" dirty="0"/>
              <a:t>Campus Resources</a:t>
            </a:r>
          </a:p>
          <a:p>
            <a:pPr lvl="1"/>
            <a:r>
              <a:rPr lang="en-US" dirty="0"/>
              <a:t>Ethics and Role Modeling</a:t>
            </a:r>
          </a:p>
          <a:p>
            <a:pPr lvl="1"/>
            <a:r>
              <a:rPr lang="en-US" dirty="0"/>
              <a:t>Parental Notification</a:t>
            </a:r>
          </a:p>
          <a:p>
            <a:pPr lvl="1"/>
            <a:r>
              <a:rPr lang="en-US" dirty="0"/>
              <a:t>Youth Protection</a:t>
            </a:r>
          </a:p>
          <a:p>
            <a:pPr lvl="0"/>
            <a:r>
              <a:rPr lang="en-US" sz="2800" dirty="0"/>
              <a:t> If applicable to programs: </a:t>
            </a:r>
          </a:p>
          <a:p>
            <a:pPr lvl="2"/>
            <a:r>
              <a:rPr lang="en-US" dirty="0"/>
              <a:t> Campus Health Center</a:t>
            </a:r>
          </a:p>
          <a:p>
            <a:pPr lvl="2"/>
            <a:r>
              <a:rPr lang="en-US" dirty="0"/>
              <a:t>Clinic, and Hospital</a:t>
            </a:r>
          </a:p>
          <a:p>
            <a:pPr lvl="2"/>
            <a:r>
              <a:rPr lang="en-US" dirty="0"/>
              <a:t>Student Transportation</a:t>
            </a:r>
          </a:p>
        </p:txBody>
      </p:sp>
      <p:sp>
        <p:nvSpPr>
          <p:cNvPr id="2" name="Title 1"/>
          <p:cNvSpPr>
            <a:spLocks noGrp="1"/>
          </p:cNvSpPr>
          <p:nvPr>
            <p:ph type="title"/>
          </p:nvPr>
        </p:nvSpPr>
        <p:spPr/>
        <p:txBody>
          <a:bodyPr/>
          <a:lstStyle/>
          <a:p>
            <a:r>
              <a:rPr lang="en-US"/>
              <a:t>Agenda</a:t>
            </a:r>
            <a:endParaRPr lang="en-US" dirty="0"/>
          </a:p>
        </p:txBody>
      </p:sp>
    </p:spTree>
    <p:extLst>
      <p:ext uri="{BB962C8B-B14F-4D97-AF65-F5344CB8AC3E}">
        <p14:creationId xmlns:p14="http://schemas.microsoft.com/office/powerpoint/2010/main" val="4107586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dirty="0"/>
              <a:t>Roles and Responsibilities</a:t>
            </a:r>
          </a:p>
        </p:txBody>
      </p:sp>
      <p:sp>
        <p:nvSpPr>
          <p:cNvPr id="2" name="Content Placeholder 1"/>
          <p:cNvSpPr>
            <a:spLocks noGrp="1"/>
          </p:cNvSpPr>
          <p:nvPr>
            <p:ph sz="quarter" idx="1"/>
          </p:nvPr>
        </p:nvSpPr>
        <p:spPr/>
        <p:txBody>
          <a:bodyPr/>
          <a:lstStyle/>
          <a:p>
            <a:r>
              <a:rPr lang="en-US" dirty="0"/>
              <a:t>Code of Conduct</a:t>
            </a:r>
          </a:p>
        </p:txBody>
      </p:sp>
      <p:pic>
        <p:nvPicPr>
          <p:cNvPr id="3" name="Picture 2"/>
          <p:cNvPicPr>
            <a:picLocks noChangeAspect="1"/>
          </p:cNvPicPr>
          <p:nvPr/>
        </p:nvPicPr>
        <p:blipFill>
          <a:blip r:embed="rId3"/>
          <a:stretch>
            <a:fillRect/>
          </a:stretch>
        </p:blipFill>
        <p:spPr>
          <a:xfrm>
            <a:off x="4692111" y="1662545"/>
            <a:ext cx="3708938" cy="4460875"/>
          </a:xfrm>
          <a:prstGeom prst="rect">
            <a:avLst/>
          </a:prstGeom>
        </p:spPr>
      </p:pic>
    </p:spTree>
    <p:extLst>
      <p:ext uri="{BB962C8B-B14F-4D97-AF65-F5344CB8AC3E}">
        <p14:creationId xmlns:p14="http://schemas.microsoft.com/office/powerpoint/2010/main" val="1427767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a:t>Single &amp; Multiple Day Training</a:t>
            </a:r>
          </a:p>
        </p:txBody>
      </p:sp>
      <p:sp>
        <p:nvSpPr>
          <p:cNvPr id="3" name="Title 2"/>
          <p:cNvSpPr>
            <a:spLocks noGrp="1"/>
          </p:cNvSpPr>
          <p:nvPr>
            <p:ph type="title"/>
          </p:nvPr>
        </p:nvSpPr>
        <p:spPr/>
        <p:txBody>
          <a:bodyPr/>
          <a:lstStyle/>
          <a:p>
            <a:r>
              <a:rPr lang="en-US" dirty="0"/>
              <a:t>Part I</a:t>
            </a:r>
          </a:p>
        </p:txBody>
      </p:sp>
    </p:spTree>
    <p:extLst>
      <p:ext uri="{BB962C8B-B14F-4D97-AF65-F5344CB8AC3E}">
        <p14:creationId xmlns:p14="http://schemas.microsoft.com/office/powerpoint/2010/main" val="2719696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dirty="0"/>
              <a:t>Roles and Responsibilities</a:t>
            </a:r>
          </a:p>
        </p:txBody>
      </p:sp>
      <p:sp>
        <p:nvSpPr>
          <p:cNvPr id="2" name="Content Placeholder 1"/>
          <p:cNvSpPr>
            <a:spLocks noGrp="1"/>
          </p:cNvSpPr>
          <p:nvPr>
            <p:ph sz="quarter" idx="1"/>
          </p:nvPr>
        </p:nvSpPr>
        <p:spPr/>
        <p:txBody>
          <a:bodyPr/>
          <a:lstStyle/>
          <a:p>
            <a:r>
              <a:rPr lang="en-US" dirty="0"/>
              <a:t>Mandatory Reporting</a:t>
            </a:r>
          </a:p>
        </p:txBody>
      </p:sp>
      <p:sp>
        <p:nvSpPr>
          <p:cNvPr id="4" name="TextBox 3"/>
          <p:cNvSpPr txBox="1"/>
          <p:nvPr/>
        </p:nvSpPr>
        <p:spPr>
          <a:xfrm>
            <a:off x="1644073" y="3158020"/>
            <a:ext cx="9522691" cy="2031325"/>
          </a:xfrm>
          <a:prstGeom prst="rect">
            <a:avLst/>
          </a:prstGeom>
          <a:noFill/>
          <a:ln>
            <a:solidFill>
              <a:schemeClr val="bg2"/>
            </a:solidFill>
          </a:ln>
        </p:spPr>
        <p:txBody>
          <a:bodyPr wrap="square" rtlCol="0" anchor="ctr" anchorCtr="1">
            <a:spAutoFit/>
          </a:bodyPr>
          <a:lstStyle/>
          <a:p>
            <a:r>
              <a:rPr lang="en-US" dirty="0"/>
              <a:t>“any program staff, ABAC employee, or volunteer who has reasonable cause to believe that suspected child abuse has occurred, shall immediately report the suspected abuse to ABAC Police and his/her appropriate supervisor or program coordinator who is able to take immediate action. ABAC must ensure that the Division of Family and Children Services is notified of the suspected abuse immediately and in no case later than 24 hours after the staff, employee, or volunteer (or other reporter) first had reasonable cause to suspect the abuse.”</a:t>
            </a:r>
          </a:p>
        </p:txBody>
      </p:sp>
    </p:spTree>
    <p:extLst>
      <p:ext uri="{BB962C8B-B14F-4D97-AF65-F5344CB8AC3E}">
        <p14:creationId xmlns:p14="http://schemas.microsoft.com/office/powerpoint/2010/main" val="1566891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dirty="0"/>
              <a:t>Roles and Responsibilities</a:t>
            </a:r>
          </a:p>
        </p:txBody>
      </p:sp>
      <p:sp>
        <p:nvSpPr>
          <p:cNvPr id="2" name="Content Placeholder 1"/>
          <p:cNvSpPr>
            <a:spLocks noGrp="1"/>
          </p:cNvSpPr>
          <p:nvPr>
            <p:ph sz="quarter" idx="1"/>
          </p:nvPr>
        </p:nvSpPr>
        <p:spPr/>
        <p:txBody>
          <a:bodyPr/>
          <a:lstStyle/>
          <a:p>
            <a:r>
              <a:rPr lang="en-US" dirty="0"/>
              <a:t>Relevant Institutional Policies</a:t>
            </a:r>
          </a:p>
          <a:p>
            <a:pPr lvl="1"/>
            <a:r>
              <a:rPr lang="en-US" dirty="0"/>
              <a:t>Program Specific</a:t>
            </a:r>
          </a:p>
          <a:p>
            <a:pPr lvl="2"/>
            <a:r>
              <a:rPr lang="en-US" dirty="0"/>
              <a:t>i.e.: Academic Competitions, Sports Camps</a:t>
            </a:r>
          </a:p>
          <a:p>
            <a:pPr lvl="1"/>
            <a:r>
              <a:rPr lang="en-US" dirty="0"/>
              <a:t>Location Specific</a:t>
            </a:r>
          </a:p>
          <a:p>
            <a:pPr lvl="2"/>
            <a:r>
              <a:rPr lang="en-US" dirty="0"/>
              <a:t>i.e.: Pool, GMA, Athletic Fields</a:t>
            </a:r>
          </a:p>
          <a:p>
            <a:pPr lvl="1"/>
            <a:r>
              <a:rPr lang="en-US" dirty="0"/>
              <a:t>Population Specific</a:t>
            </a:r>
          </a:p>
          <a:p>
            <a:pPr lvl="2"/>
            <a:r>
              <a:rPr lang="en-US" dirty="0"/>
              <a:t>i.e.: Age, Program Rules</a:t>
            </a:r>
          </a:p>
        </p:txBody>
      </p:sp>
    </p:spTree>
    <p:extLst>
      <p:ext uri="{BB962C8B-B14F-4D97-AF65-F5344CB8AC3E}">
        <p14:creationId xmlns:p14="http://schemas.microsoft.com/office/powerpoint/2010/main" val="2329245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itle="Earnings reconciliation table"/>
          <p:cNvSpPr>
            <a:spLocks noGrp="1"/>
          </p:cNvSpPr>
          <p:nvPr>
            <p:ph type="title"/>
          </p:nvPr>
        </p:nvSpPr>
        <p:spPr/>
        <p:txBody>
          <a:bodyPr/>
          <a:lstStyle/>
          <a:p>
            <a:r>
              <a:rPr lang="en-US" dirty="0"/>
              <a:t>Emergency Procedures</a:t>
            </a:r>
          </a:p>
        </p:txBody>
      </p:sp>
      <p:pic>
        <p:nvPicPr>
          <p:cNvPr id="7" name="Content Placeholder 6"/>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7580745" y="1417638"/>
            <a:ext cx="3532909" cy="4572000"/>
          </a:xfrm>
        </p:spPr>
      </p:pic>
      <p:sp>
        <p:nvSpPr>
          <p:cNvPr id="9" name="Content Placeholder 1"/>
          <p:cNvSpPr txBox="1">
            <a:spLocks/>
          </p:cNvSpPr>
          <p:nvPr/>
        </p:nvSpPr>
        <p:spPr>
          <a:xfrm>
            <a:off x="1219200" y="1447800"/>
            <a:ext cx="6188364" cy="4572000"/>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 typeface="Arial" panose="020B0604020202020204" pitchFamily="34" charset="0"/>
              <a:buChar char="•"/>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en-US" dirty="0"/>
              <a:t>Fire</a:t>
            </a:r>
          </a:p>
          <a:p>
            <a:r>
              <a:rPr lang="en-US" dirty="0"/>
              <a:t>Inclement Weather</a:t>
            </a:r>
          </a:p>
          <a:p>
            <a:r>
              <a:rPr lang="en-US" dirty="0"/>
              <a:t>Bomb Threat</a:t>
            </a:r>
          </a:p>
          <a:p>
            <a:r>
              <a:rPr lang="en-US" dirty="0"/>
              <a:t>Active Shooter</a:t>
            </a:r>
          </a:p>
          <a:p>
            <a:r>
              <a:rPr lang="en-US" dirty="0"/>
              <a:t>Train Accidents/Derailment</a:t>
            </a:r>
          </a:p>
        </p:txBody>
      </p:sp>
    </p:spTree>
    <p:extLst>
      <p:ext uri="{BB962C8B-B14F-4D97-AF65-F5344CB8AC3E}">
        <p14:creationId xmlns:p14="http://schemas.microsoft.com/office/powerpoint/2010/main" val="306553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r>
              <a:rPr lang="en-US" dirty="0"/>
              <a:t>First Response</a:t>
            </a:r>
          </a:p>
          <a:p>
            <a:pPr lvl="1"/>
            <a:r>
              <a:rPr lang="en-US" dirty="0"/>
              <a:t>Evacuate</a:t>
            </a:r>
          </a:p>
          <a:p>
            <a:pPr lvl="1"/>
            <a:r>
              <a:rPr lang="en-US" dirty="0"/>
              <a:t>Shelter In Place</a:t>
            </a:r>
          </a:p>
          <a:p>
            <a:pPr lvl="1"/>
            <a:r>
              <a:rPr lang="en-US" dirty="0"/>
              <a:t>Lock Down</a:t>
            </a:r>
          </a:p>
          <a:p>
            <a:r>
              <a:rPr lang="en-US" dirty="0"/>
              <a:t>Communication</a:t>
            </a:r>
          </a:p>
          <a:p>
            <a:pPr lvl="1"/>
            <a:r>
              <a:rPr lang="en-US" dirty="0"/>
              <a:t>Communication Center</a:t>
            </a:r>
          </a:p>
          <a:p>
            <a:pPr lvl="1"/>
            <a:r>
              <a:rPr lang="en-US" dirty="0"/>
              <a:t>Staff</a:t>
            </a:r>
          </a:p>
          <a:p>
            <a:pPr lvl="1"/>
            <a:r>
              <a:rPr lang="en-US" dirty="0"/>
              <a:t>Police</a:t>
            </a:r>
          </a:p>
          <a:p>
            <a:pPr lvl="1"/>
            <a:r>
              <a:rPr lang="en-US" dirty="0"/>
              <a:t>Participant</a:t>
            </a:r>
          </a:p>
          <a:p>
            <a:pPr lvl="1"/>
            <a:r>
              <a:rPr lang="en-US" dirty="0"/>
              <a:t>Parent </a:t>
            </a:r>
          </a:p>
          <a:p>
            <a:pPr lvl="1"/>
            <a:r>
              <a:rPr lang="en-US" dirty="0"/>
              <a:t>Follow-up</a:t>
            </a:r>
          </a:p>
        </p:txBody>
      </p:sp>
      <p:sp>
        <p:nvSpPr>
          <p:cNvPr id="2" name="Title 1"/>
          <p:cNvSpPr>
            <a:spLocks noGrp="1"/>
          </p:cNvSpPr>
          <p:nvPr>
            <p:ph type="title"/>
          </p:nvPr>
        </p:nvSpPr>
        <p:spPr/>
        <p:txBody>
          <a:bodyPr/>
          <a:lstStyle/>
          <a:p>
            <a:r>
              <a:rPr lang="en-US" dirty="0"/>
              <a:t>Emergency Procedures</a:t>
            </a:r>
          </a:p>
        </p:txBody>
      </p:sp>
    </p:spTree>
    <p:extLst>
      <p:ext uri="{BB962C8B-B14F-4D97-AF65-F5344CB8AC3E}">
        <p14:creationId xmlns:p14="http://schemas.microsoft.com/office/powerpoint/2010/main" val="1177530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arterly earnings presentation">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spDef>
      <a:spPr/>
      <a:bodyPr rtlCol="0" anchor="ctr"/>
      <a:lstStyle>
        <a:defPPr algn="ctr">
          <a:defRPr dirty="0"/>
        </a:defPPr>
      </a:lstStyle>
      <a:style>
        <a:lnRef idx="3">
          <a:schemeClr val="lt1"/>
        </a:lnRef>
        <a:fillRef idx="1">
          <a:schemeClr val="accent2"/>
        </a:fillRef>
        <a:effectRef idx="1">
          <a:schemeClr val="accent2"/>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Quarterly earnings presentation" id="{0D943C51-2B86-4013-B604-53D1EF40AFB5}" vid="{0D6FE234-CE13-49D3-9FC5-DC9E562B90C3}"/>
    </a:ext>
  </a:extLst>
</a:theme>
</file>

<file path=ppt/theme/theme2.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BDE93C5BFACB47A2A85B24FFC3A63D" ma:contentTypeVersion="10" ma:contentTypeDescription="Create a new document." ma:contentTypeScope="" ma:versionID="2deb28d7b1cd6d2a530a6c9e537a3a5e">
  <xsd:schema xmlns:xsd="http://www.w3.org/2001/XMLSchema" xmlns:xs="http://www.w3.org/2001/XMLSchema" xmlns:p="http://schemas.microsoft.com/office/2006/metadata/properties" xmlns:ns2="a46a040f-3f08-49ca-8091-fb7198f8bbb7" targetNamespace="http://schemas.microsoft.com/office/2006/metadata/properties" ma:root="true" ma:fieldsID="f522f70d400c02360da7b4db145dc18d" ns2:_="">
    <xsd:import namespace="a46a040f-3f08-49ca-8091-fb7198f8bbb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6a040f-3f08-49ca-8091-fb7198f8bb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4D4FD19-0E4D-4A93-9340-97939A8451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6a040f-3f08-49ca-8091-fb7198f8bb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790CD47-27C0-4DAA-9A61-CA359E60F09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5231121-2F69-43C4-8F7F-A63B07D82C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Quarterly earnings presentation</Template>
  <TotalTime>0</TotalTime>
  <Words>600</Words>
  <Application>Microsoft Office PowerPoint</Application>
  <PresentationFormat>Widescreen</PresentationFormat>
  <Paragraphs>151</Paragraphs>
  <Slides>22</Slides>
  <Notes>5</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Quarterly earnings presentation</vt:lpstr>
      <vt:lpstr>Minors on Campus</vt:lpstr>
      <vt:lpstr>Agenda</vt:lpstr>
      <vt:lpstr>Agenda</vt:lpstr>
      <vt:lpstr>Roles and Responsibilities</vt:lpstr>
      <vt:lpstr>Part I</vt:lpstr>
      <vt:lpstr>Roles and Responsibilities</vt:lpstr>
      <vt:lpstr>Roles and Responsibilities</vt:lpstr>
      <vt:lpstr>Emergency Procedures</vt:lpstr>
      <vt:lpstr>Emergency Procedures</vt:lpstr>
      <vt:lpstr>Part II</vt:lpstr>
      <vt:lpstr>Documentation</vt:lpstr>
      <vt:lpstr>Conflict Mediation &amp; Crisis Management</vt:lpstr>
      <vt:lpstr>Customer Service</vt:lpstr>
      <vt:lpstr>Title IX</vt:lpstr>
      <vt:lpstr>Diversity</vt:lpstr>
      <vt:lpstr>Confrontation</vt:lpstr>
      <vt:lpstr>Campus Resources</vt:lpstr>
      <vt:lpstr>Ethics &amp; Role Modeling</vt:lpstr>
      <vt:lpstr>Parental Notification</vt:lpstr>
      <vt:lpstr>Youth Protection</vt:lpstr>
      <vt:lpstr>Youth Protection – Your Response</vt:lpstr>
      <vt:lpstr>If Applicable to Program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2</cp:revision>
  <dcterms:created xsi:type="dcterms:W3CDTF">2017-05-17T21:19:35Z</dcterms:created>
  <dcterms:modified xsi:type="dcterms:W3CDTF">2025-03-19T14:23:41Z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TC034605459991</vt:lpwstr>
  </property>
  <property fmtid="{D5CDD505-2E9C-101B-9397-08002B2CF9AE}" pid="3" name="ContentTypeId">
    <vt:lpwstr>0x01010083BDE93C5BFACB47A2A85B24FFC3A63D</vt:lpwstr>
  </property>
</Properties>
</file>